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73" r:id="rId4"/>
    <p:sldId id="257" r:id="rId5"/>
    <p:sldId id="259" r:id="rId6"/>
    <p:sldId id="261" r:id="rId7"/>
    <p:sldId id="262" r:id="rId8"/>
    <p:sldId id="260" r:id="rId9"/>
    <p:sldId id="263" r:id="rId10"/>
    <p:sldId id="274" r:id="rId11"/>
    <p:sldId id="264" r:id="rId12"/>
    <p:sldId id="268" r:id="rId13"/>
    <p:sldId id="266" r:id="rId14"/>
    <p:sldId id="267" r:id="rId15"/>
    <p:sldId id="270" r:id="rId16"/>
  </p:sldIdLst>
  <p:sldSz cx="18288000" cy="10287000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Lora" pitchFamily="2" charset="0"/>
      <p:regular r:id="rId19"/>
      <p:bold r:id="rId20"/>
      <p:italic r:id="rId21"/>
      <p:boldItalic r:id="rId22"/>
    </p:embeddedFont>
    <p:embeddedFont>
      <p:font typeface="Lora Bold" charset="0"/>
      <p:regular r:id="rId23"/>
    </p:embeddedFont>
    <p:embeddedFont>
      <p:font typeface="Lora Italics" panose="020B060402020202020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Bold" panose="020B0806030504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DEE8"/>
    <a:srgbClr val="8F57FF"/>
    <a:srgbClr val="4F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74341" autoAdjust="0"/>
  </p:normalViewPr>
  <p:slideViewPr>
    <p:cSldViewPr>
      <p:cViewPr>
        <p:scale>
          <a:sx n="67" d="100"/>
          <a:sy n="67" d="100"/>
        </p:scale>
        <p:origin x="1158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C000D-96D5-42E1-906A-3FEFBCA3177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BDA44-7C16-4B8D-9A79-337F8068E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5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1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adding complexity to the model.</a:t>
            </a:r>
          </a:p>
          <a:p>
            <a:r>
              <a:rPr lang="en-US" dirty="0"/>
              <a:t>Provide more information</a:t>
            </a:r>
          </a:p>
          <a:p>
            <a:r>
              <a:rPr lang="en-US" dirty="0"/>
              <a:t>In gas kinematics to confirm it is CPD and measure properties of planet companion.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5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sub-au spatial scales , challenging to detect with telescope</a:t>
            </a:r>
          </a:p>
          <a:p>
            <a:r>
              <a:rPr lang="en-US" dirty="0"/>
              <a:t>Its rare but there have been tentative CPD detections, mostly with the ALMA telescope. Recently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9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Lora" pitchFamily="2" charset="0"/>
              </a:rPr>
              <a:t>Build a </a:t>
            </a:r>
            <a:r>
              <a:rPr lang="en-US" sz="1200" dirty="0">
                <a:solidFill>
                  <a:schemeClr val="accent2"/>
                </a:solidFill>
                <a:latin typeface="Lora" pitchFamily="2" charset="0"/>
              </a:rPr>
              <a:t>customizable</a:t>
            </a:r>
            <a:r>
              <a:rPr lang="en-US" sz="1200" dirty="0">
                <a:latin typeface="Lora" pitchFamily="2" charset="0"/>
              </a:rPr>
              <a:t> CPD-PPD model in Python, using the PDS 70 system as a reference.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Lora" pitchFamily="2" charset="0"/>
              </a:rPr>
              <a:t>Simulate dust </a:t>
            </a:r>
            <a:r>
              <a:rPr lang="en-US" sz="1200" dirty="0">
                <a:solidFill>
                  <a:schemeClr val="accent2"/>
                </a:solidFill>
                <a:latin typeface="Lora" pitchFamily="2" charset="0"/>
              </a:rPr>
              <a:t>continuum emission </a:t>
            </a:r>
            <a:r>
              <a:rPr lang="en-US" sz="1200" dirty="0">
                <a:latin typeface="Lora" pitchFamily="2" charset="0"/>
              </a:rPr>
              <a:t>with RADMC-3D software, incorporating both stellar and planetary heating.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Lora" pitchFamily="2" charset="0"/>
              </a:rPr>
              <a:t>Determine the minimum observational </a:t>
            </a:r>
            <a:r>
              <a:rPr lang="en-US" sz="1200" dirty="0" err="1">
                <a:latin typeface="Lora" pitchFamily="2" charset="0"/>
              </a:rPr>
              <a:t>conditiocns</a:t>
            </a:r>
            <a:r>
              <a:rPr lang="en-US" sz="1200" dirty="0">
                <a:latin typeface="Lora" pitchFamily="2" charset="0"/>
              </a:rPr>
              <a:t>  required for CPD detection with ALMA.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Lora" pitchFamily="2" charset="0"/>
              </a:rPr>
              <a:t>Derive the CPD radius and temperature from synthetic observations using the intensity profile.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5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CPDs are too small to be observed in isolation so I </a:t>
            </a:r>
            <a:r>
              <a:rPr lang="en-US" dirty="0" err="1"/>
              <a:t>modeleed</a:t>
            </a:r>
            <a:r>
              <a:rPr lang="en-US" dirty="0"/>
              <a:t> the system.</a:t>
            </a:r>
          </a:p>
          <a:p>
            <a:r>
              <a:rPr lang="en-US" dirty="0"/>
              <a:t>The PPD structure commonly employs a well established flared disk model with the power law surface density drop off and exponential decline in vertical direction . The scale height depends on distance from the central star and the index tells how much the disk flares.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3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set up and dust opacity is input into radiative transfer post processing software</a:t>
            </a:r>
          </a:p>
          <a:p>
            <a:r>
              <a:rPr lang="en-US" dirty="0"/>
              <a:t>Employs a monte </a:t>
            </a:r>
            <a:r>
              <a:rPr lang="en-US" dirty="0" err="1"/>
              <a:t>carlo</a:t>
            </a:r>
            <a:r>
              <a:rPr lang="en-US" dirty="0"/>
              <a:t> algorithm to simulate photon propagate through grid of density cells from radiation sources -&gt; yield dust equilibrium temperature.</a:t>
            </a:r>
          </a:p>
          <a:p>
            <a:r>
              <a:rPr lang="en-US" dirty="0"/>
              <a:t>The intermediate temperature is used </a:t>
            </a:r>
            <a:r>
              <a:rPr lang="en-US" dirty="0" err="1"/>
              <a:t>used</a:t>
            </a:r>
            <a:r>
              <a:rPr lang="en-US" dirty="0"/>
              <a:t> to generate wavelength </a:t>
            </a:r>
            <a:r>
              <a:rPr lang="en-US" dirty="0" err="1"/>
              <a:t>dependet</a:t>
            </a:r>
            <a:r>
              <a:rPr lang="en-US" dirty="0"/>
              <a:t> images and spectrum at </a:t>
            </a:r>
            <a:r>
              <a:rPr lang="en-US" dirty="0" err="1"/>
              <a:t>ALMa</a:t>
            </a:r>
            <a:r>
              <a:rPr lang="en-US" dirty="0"/>
              <a:t> observational frequencies</a:t>
            </a:r>
          </a:p>
          <a:p>
            <a:r>
              <a:rPr lang="en-US" dirty="0"/>
              <a:t>Outputs in FITS format for further analysis with CASA.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7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considered for observational planning : time , frequency , resolution</a:t>
            </a:r>
          </a:p>
          <a:p>
            <a:r>
              <a:rPr lang="en-US" dirty="0"/>
              <a:t>A robust detection must have the CPD brightness at least 5 times the background noise.</a:t>
            </a:r>
          </a:p>
          <a:p>
            <a:r>
              <a:rPr lang="en-US" dirty="0"/>
              <a:t>Time is estimated from this formulae relating the telescopic parameters after deciding a desired noise level’.</a:t>
            </a:r>
          </a:p>
          <a:p>
            <a:r>
              <a:rPr lang="en-US" dirty="0"/>
              <a:t>The desired noise level is 1/5 the CPD outer rim intensity </a:t>
            </a:r>
          </a:p>
          <a:p>
            <a:r>
              <a:rPr lang="en-US" dirty="0"/>
              <a:t>Resulting time ranges from minutes to days -&gt; A standard 10 </a:t>
            </a:r>
            <a:r>
              <a:rPr lang="en-US" dirty="0" err="1"/>
              <a:t>hr</a:t>
            </a:r>
            <a:r>
              <a:rPr lang="en-US" dirty="0"/>
              <a:t> session is used to balance good image fidelity and sensible use of allocated telescopic time</a:t>
            </a:r>
          </a:p>
          <a:p>
            <a:r>
              <a:rPr lang="en-US" dirty="0"/>
              <a:t>As it ensures that under realistic condition, they can be robustly detected</a:t>
            </a:r>
          </a:p>
          <a:p>
            <a:r>
              <a:rPr lang="en-US" dirty="0"/>
              <a:t>For ground based tele</a:t>
            </a:r>
          </a:p>
          <a:p>
            <a:r>
              <a:rPr lang="en-US" dirty="0"/>
              <a:t>Wavelength </a:t>
            </a:r>
            <a:r>
              <a:rPr lang="en-US" dirty="0" err="1"/>
              <a:t>depency</a:t>
            </a:r>
            <a:r>
              <a:rPr lang="en-US" dirty="0"/>
              <a:t> of noise is visualized on the plot</a:t>
            </a:r>
          </a:p>
          <a:p>
            <a:r>
              <a:rPr lang="en-US" dirty="0"/>
              <a:t>So the final visibility of CPD will be a trade-off between the two factors.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3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  <a:p>
            <a:r>
              <a:rPr lang="en-US" dirty="0"/>
              <a:t>The radial temperature profile in log-space </a:t>
            </a:r>
            <a:r>
              <a:rPr lang="en-US" dirty="0" err="1"/>
              <a:t>revelals</a:t>
            </a:r>
            <a:r>
              <a:rPr lang="en-US" dirty="0"/>
              <a:t> that in the CPD region, heating comes from stellar radiation (bump) and planet heating (spike)</a:t>
            </a:r>
          </a:p>
          <a:p>
            <a:r>
              <a:rPr lang="en-US" dirty="0"/>
              <a:t>The disk surface is hotter as it is directly exposed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Smaller </a:t>
            </a:r>
            <a:r>
              <a:rPr lang="en-US" dirty="0" err="1"/>
              <a:t>griains</a:t>
            </a:r>
            <a:r>
              <a:rPr lang="en-US" dirty="0"/>
              <a:t> are also more efficient at absorption and re-emission</a:t>
            </a:r>
          </a:p>
          <a:p>
            <a:endParaRPr lang="en-US" dirty="0"/>
          </a:p>
          <a:p>
            <a:r>
              <a:rPr lang="en-US" dirty="0"/>
              <a:t>The t </a:t>
            </a:r>
            <a:r>
              <a:rPr lang="en-US" dirty="0" err="1"/>
              <a:t>profie</a:t>
            </a:r>
            <a:r>
              <a:rPr lang="en-US" dirty="0"/>
              <a:t> is </a:t>
            </a:r>
            <a:r>
              <a:rPr lang="en-US" dirty="0" err="1"/>
              <a:t>usefiul</a:t>
            </a:r>
            <a:r>
              <a:rPr lang="en-US" dirty="0"/>
              <a:t> to probe simulation performance on whether noise is significant at the densest region of the set up, telling me if the set up is computationally feasible</a:t>
            </a:r>
          </a:p>
          <a:p>
            <a:r>
              <a:rPr lang="en-US" dirty="0"/>
              <a:t>A mass weighted temperature is calculated for the CPD..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64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zoomed in section of the CPD </a:t>
            </a:r>
            <a:r>
              <a:rPr lang="en-US" dirty="0" err="1"/>
              <a:t>reion</a:t>
            </a:r>
            <a:r>
              <a:rPr lang="en-US" dirty="0"/>
              <a:t> in the ALMA tele with </a:t>
            </a:r>
            <a:r>
              <a:rPr lang="en-US" dirty="0" err="1"/>
              <a:t>Banfd</a:t>
            </a:r>
            <a:r>
              <a:rPr lang="en-US" dirty="0"/>
              <a:t> 1 being the longest wavelength</a:t>
            </a:r>
          </a:p>
          <a:p>
            <a:r>
              <a:rPr lang="en-US" dirty="0"/>
              <a:t>Green contours enclosed emission area above 3 and 5 sigma</a:t>
            </a:r>
          </a:p>
          <a:p>
            <a:r>
              <a:rPr lang="en-US" dirty="0"/>
              <a:t>Expectedly due to trade-off forementioned, no significant variation in SNR</a:t>
            </a:r>
          </a:p>
          <a:p>
            <a:r>
              <a:rPr lang="en-US" dirty="0"/>
              <a:t>Regarding shape of contour, low band CPD appear as a coherent </a:t>
            </a:r>
            <a:r>
              <a:rPr lang="en-US" dirty="0" err="1"/>
              <a:t>bolb</a:t>
            </a:r>
            <a:r>
              <a:rPr lang="en-US" dirty="0"/>
              <a:t> of flux because the ALMA beam is large enough to smooth out the flux, but it also </a:t>
            </a:r>
            <a:r>
              <a:rPr lang="en-US" dirty="0" err="1"/>
              <a:t>smoothes</a:t>
            </a:r>
            <a:r>
              <a:rPr lang="en-US" dirty="0"/>
              <a:t> out CPD’s radial flux gradient and blends in more </a:t>
            </a:r>
            <a:r>
              <a:rPr lang="en-US" dirty="0" err="1"/>
              <a:t>bg</a:t>
            </a:r>
            <a:r>
              <a:rPr lang="en-US" dirty="0"/>
              <a:t> contamination, leading </a:t>
            </a:r>
            <a:r>
              <a:rPr lang="en-US" dirty="0" err="1"/>
              <a:t>ro</a:t>
            </a:r>
            <a:r>
              <a:rPr lang="en-US" dirty="0"/>
              <a:t> rougher constrain of CPD and </a:t>
            </a:r>
            <a:r>
              <a:rPr lang="en-US" dirty="0" err="1"/>
              <a:t>chanllenge</a:t>
            </a:r>
            <a:r>
              <a:rPr lang="en-US" dirty="0"/>
              <a:t> to study internal gradients.</a:t>
            </a:r>
          </a:p>
          <a:p>
            <a:r>
              <a:rPr lang="en-US" dirty="0"/>
              <a:t>Higher frequency band where</a:t>
            </a:r>
          </a:p>
          <a:p>
            <a:r>
              <a:rPr lang="en-US" dirty="0"/>
              <a:t> the resolving power is higher, CPD covered by much more beams, the </a:t>
            </a:r>
            <a:r>
              <a:rPr lang="en-US" dirty="0" err="1"/>
              <a:t>atmos</a:t>
            </a:r>
            <a:r>
              <a:rPr lang="en-US" dirty="0"/>
              <a:t> noise contamination is too strong</a:t>
            </a:r>
          </a:p>
          <a:p>
            <a:r>
              <a:rPr lang="en-US" dirty="0"/>
              <a:t>And takes longer time to take in same amount of flux for each beam that CPD shape is fragmented. </a:t>
            </a:r>
          </a:p>
          <a:p>
            <a:r>
              <a:rPr lang="en-US" dirty="0"/>
              <a:t>Mitigated with long </a:t>
            </a:r>
            <a:r>
              <a:rPr lang="en-US" dirty="0" err="1"/>
              <a:t>obs</a:t>
            </a:r>
            <a:r>
              <a:rPr lang="en-US" dirty="0"/>
              <a:t> </a:t>
            </a:r>
            <a:r>
              <a:rPr lang="en-US" dirty="0" err="1"/>
              <a:t>rimw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2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BDA44-7C16-4B8D-9A79-337F8068E5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86/304869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23.sv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3377" y="2562254"/>
            <a:ext cx="13163789" cy="1194103"/>
            <a:chOff x="0" y="0"/>
            <a:chExt cx="17551718" cy="159213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551718" cy="1592137"/>
              <a:chOff x="0" y="0"/>
              <a:chExt cx="20495884" cy="18592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495884" cy="1859206"/>
              </a:xfrm>
              <a:custGeom>
                <a:avLst/>
                <a:gdLst/>
                <a:ahLst/>
                <a:cxnLst/>
                <a:rect l="l" t="t" r="r" b="b"/>
                <a:pathLst>
                  <a:path w="20495884" h="1859206">
                    <a:moveTo>
                      <a:pt x="19526239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29603"/>
                    </a:cubicBezTo>
                    <a:cubicBezTo>
                      <a:pt x="0" y="1424231"/>
                      <a:pt x="434975" y="1859206"/>
                      <a:pt x="969645" y="1859206"/>
                    </a:cubicBezTo>
                    <a:lnTo>
                      <a:pt x="19526239" y="1859206"/>
                    </a:lnTo>
                    <a:cubicBezTo>
                      <a:pt x="20060909" y="1859206"/>
                      <a:pt x="20495884" y="1424231"/>
                      <a:pt x="20495884" y="929603"/>
                    </a:cubicBezTo>
                    <a:cubicBezTo>
                      <a:pt x="20495884" y="434975"/>
                      <a:pt x="20060909" y="0"/>
                      <a:pt x="19526239" y="0"/>
                    </a:cubicBezTo>
                    <a:close/>
                    <a:moveTo>
                      <a:pt x="19526239" y="1833806"/>
                    </a:moveTo>
                    <a:lnTo>
                      <a:pt x="969645" y="1833806"/>
                    </a:lnTo>
                    <a:cubicBezTo>
                      <a:pt x="448945" y="1833806"/>
                      <a:pt x="25400" y="1410261"/>
                      <a:pt x="25400" y="929603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9526239" y="25400"/>
                    </a:lnTo>
                    <a:cubicBezTo>
                      <a:pt x="20046939" y="25400"/>
                      <a:pt x="20470484" y="448945"/>
                      <a:pt x="20470484" y="929603"/>
                    </a:cubicBezTo>
                    <a:cubicBezTo>
                      <a:pt x="20470484" y="1410261"/>
                      <a:pt x="20046939" y="1833806"/>
                      <a:pt x="19526239" y="1833806"/>
                    </a:cubicBezTo>
                    <a:close/>
                  </a:path>
                </a:pathLst>
              </a:custGeom>
              <a:solidFill>
                <a:srgbClr val="3D3D3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1390095" y="476029"/>
              <a:ext cx="14771530" cy="56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947F57"/>
                  </a:solidFill>
                  <a:latin typeface="Aptos" panose="020B0004020202020204" pitchFamily="34" charset="0"/>
                  <a:ea typeface="Lora"/>
                  <a:cs typeface="Aptos Serif" panose="020B0502040204020203" pitchFamily="18" charset="0"/>
                  <a:sym typeface="Lora"/>
                </a:rPr>
                <a:t>PHAS0048/0097: Astrophysics/Physics Project 24/25 Presentation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29087" y="6695180"/>
            <a:ext cx="12029827" cy="101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3D3D3D"/>
                </a:solidFill>
                <a:latin typeface="Lora"/>
                <a:ea typeface="Lora"/>
                <a:cs typeface="Lora"/>
                <a:sym typeface="Lora"/>
              </a:rPr>
              <a:t>Vanessa Welke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3D3D3D"/>
                </a:solidFill>
                <a:latin typeface="Lora"/>
                <a:ea typeface="Lora"/>
                <a:cs typeface="Lora"/>
                <a:sym typeface="Lora"/>
              </a:rPr>
              <a:t>Supervisor: Dr. Mihkel Kama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7666" y="4405313"/>
            <a:ext cx="1569266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/>
                </a:solidFill>
                <a:highlight>
                  <a:srgbClr val="FF0000"/>
                </a:highlight>
                <a:latin typeface="Lora"/>
                <a:ea typeface="Lora"/>
                <a:cs typeface="Lora"/>
                <a:sym typeface="Lora"/>
              </a:rPr>
              <a:t>Observability of Circum-Planetary Disks</a:t>
            </a:r>
          </a:p>
        </p:txBody>
      </p:sp>
      <p:pic>
        <p:nvPicPr>
          <p:cNvPr id="8" name="Picture 7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E28E1D25-CE6C-C185-C3CA-409CBFBDD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708684"/>
            <a:ext cx="4724400" cy="1319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B39F454-B95C-96D5-058D-54BE86DB7EC6}"/>
              </a:ext>
            </a:extLst>
          </p:cNvPr>
          <p:cNvSpPr txBox="1"/>
          <p:nvPr/>
        </p:nvSpPr>
        <p:spPr>
          <a:xfrm>
            <a:off x="304800" y="418805"/>
            <a:ext cx="14249400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Synthetic Observations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2DD35B-7137-B909-BA85-D3CC5B6CA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46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AD042E-A92D-EB50-39F5-D0A3561598F5}"/>
              </a:ext>
            </a:extLst>
          </p:cNvPr>
          <p:cNvGrpSpPr/>
          <p:nvPr/>
        </p:nvGrpSpPr>
        <p:grpSpPr>
          <a:xfrm>
            <a:off x="1293511" y="1595365"/>
            <a:ext cx="15905322" cy="7710965"/>
            <a:chOff x="368386" y="1826655"/>
            <a:chExt cx="17109427" cy="80405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DF76A7-980C-F57C-43AD-428DEE66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18" y="1826656"/>
              <a:ext cx="4276045" cy="36493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254454-2FDA-624F-C4B5-28109A6CE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432" y="1831592"/>
              <a:ext cx="4276045" cy="36493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D21DA0-33BB-77AF-5D31-D3F42D56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100" y="1826655"/>
              <a:ext cx="4276045" cy="3649328"/>
            </a:xfrm>
            <a:prstGeom prst="rect">
              <a:avLst/>
            </a:prstGeom>
          </p:spPr>
        </p:pic>
        <p:pic>
          <p:nvPicPr>
            <p:cNvPr id="17" name="Picture 16" descr="A close-up of a galaxy&#10;&#10;AI-generated content may be incorrect.">
              <a:extLst>
                <a:ext uri="{FF2B5EF4-FFF2-40B4-BE49-F238E27FC236}">
                  <a16:creationId xmlns:a16="http://schemas.microsoft.com/office/drawing/2014/main" id="{0AC6E21C-17B5-FD58-1F4F-39B58FEC1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1767" y="1831592"/>
              <a:ext cx="4276046" cy="3649329"/>
            </a:xfrm>
            <a:prstGeom prst="rect">
              <a:avLst/>
            </a:prstGeom>
          </p:spPr>
        </p:pic>
        <p:pic>
          <p:nvPicPr>
            <p:cNvPr id="19" name="Picture 18" descr="A colorful image of a galaxy&#10;&#10;AI-generated content may be incorrect.">
              <a:extLst>
                <a:ext uri="{FF2B5EF4-FFF2-40B4-BE49-F238E27FC236}">
                  <a16:creationId xmlns:a16="http://schemas.microsoft.com/office/drawing/2014/main" id="{7F889C8F-702D-AA79-E6FA-FB2E580A4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86" y="6212989"/>
              <a:ext cx="4276046" cy="3649329"/>
            </a:xfrm>
            <a:prstGeom prst="rect">
              <a:avLst/>
            </a:prstGeom>
          </p:spPr>
        </p:pic>
        <p:pic>
          <p:nvPicPr>
            <p:cNvPr id="21" name="Picture 20" descr="A colorful image of a galaxy&#10;&#10;AI-generated content may be incorrect.">
              <a:extLst>
                <a:ext uri="{FF2B5EF4-FFF2-40B4-BE49-F238E27FC236}">
                  <a16:creationId xmlns:a16="http://schemas.microsoft.com/office/drawing/2014/main" id="{591020AD-CD75-A28B-6B18-FF11129D7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590" y="6217925"/>
              <a:ext cx="4276045" cy="3649328"/>
            </a:xfrm>
            <a:prstGeom prst="rect">
              <a:avLst/>
            </a:prstGeom>
          </p:spPr>
        </p:pic>
        <p:pic>
          <p:nvPicPr>
            <p:cNvPr id="23" name="Picture 22" descr="A colorful image of a galaxy&#10;&#10;AI-generated content may be incorrect.">
              <a:extLst>
                <a:ext uri="{FF2B5EF4-FFF2-40B4-BE49-F238E27FC236}">
                  <a16:creationId xmlns:a16="http://schemas.microsoft.com/office/drawing/2014/main" id="{B720F4DA-B6C0-E16A-3F66-CC414ADB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635" y="6212990"/>
              <a:ext cx="4276044" cy="3649328"/>
            </a:xfrm>
            <a:prstGeom prst="rect">
              <a:avLst/>
            </a:prstGeom>
          </p:spPr>
        </p:pic>
        <p:pic>
          <p:nvPicPr>
            <p:cNvPr id="25" name="Picture 24" descr="A close-up of a colorful image&#10;&#10;AI-generated content may be incorrect.">
              <a:extLst>
                <a:ext uri="{FF2B5EF4-FFF2-40B4-BE49-F238E27FC236}">
                  <a16:creationId xmlns:a16="http://schemas.microsoft.com/office/drawing/2014/main" id="{6E3FD244-3EDE-63C8-AD6C-40A00B6EF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2679" y="6212989"/>
              <a:ext cx="4276045" cy="364932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C756CB3-F293-9DB5-DB05-A66E0E46577B}"/>
              </a:ext>
            </a:extLst>
          </p:cNvPr>
          <p:cNvSpPr txBox="1"/>
          <p:nvPr/>
        </p:nvSpPr>
        <p:spPr>
          <a:xfrm>
            <a:off x="1558379" y="1209202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ora" pitchFamily="2" charset="0"/>
              </a:rPr>
              <a:t>Band 3: 100 GHz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0B438D-7381-4F90-DD8B-C70A641B4197}"/>
              </a:ext>
            </a:extLst>
          </p:cNvPr>
          <p:cNvSpPr txBox="1"/>
          <p:nvPr/>
        </p:nvSpPr>
        <p:spPr>
          <a:xfrm rot="16200000">
            <a:off x="-1176866" y="7473374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F57FF"/>
                </a:solidFill>
                <a:latin typeface="Lora" pitchFamily="2" charset="0"/>
              </a:rPr>
              <a:t>Declination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F4AFCE-CA58-869E-162D-2CBBA8D67882}"/>
              </a:ext>
            </a:extLst>
          </p:cNvPr>
          <p:cNvSpPr txBox="1"/>
          <p:nvPr/>
        </p:nvSpPr>
        <p:spPr>
          <a:xfrm>
            <a:off x="1228490" y="9522107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F57FF"/>
                </a:solidFill>
                <a:latin typeface="Lora" pitchFamily="2" charset="0"/>
              </a:rPr>
              <a:t>Right Ascension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0C84D8-C77A-95D5-449D-99C851AC1B06}"/>
              </a:ext>
            </a:extLst>
          </p:cNvPr>
          <p:cNvSpPr txBox="1"/>
          <p:nvPr/>
        </p:nvSpPr>
        <p:spPr>
          <a:xfrm rot="16200000">
            <a:off x="15760988" y="4393912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F57FF"/>
                </a:solidFill>
                <a:latin typeface="Lora" pitchFamily="2" charset="0"/>
              </a:rPr>
              <a:t>Jy/beam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D4FCEA-0388-BB5F-2AC6-DBDC993B82D6}"/>
              </a:ext>
            </a:extLst>
          </p:cNvPr>
          <p:cNvSpPr txBox="1"/>
          <p:nvPr/>
        </p:nvSpPr>
        <p:spPr>
          <a:xfrm>
            <a:off x="5402275" y="119397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ora" pitchFamily="2" charset="0"/>
              </a:rPr>
              <a:t>Band 4: 150 GHz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851BBD-AC67-91DA-4CD8-B0D3626EB4C1}"/>
              </a:ext>
            </a:extLst>
          </p:cNvPr>
          <p:cNvSpPr txBox="1"/>
          <p:nvPr/>
        </p:nvSpPr>
        <p:spPr>
          <a:xfrm>
            <a:off x="9380325" y="1173605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ora" pitchFamily="2" charset="0"/>
              </a:rPr>
              <a:t>Band 5: 185 GHz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937DD-BE01-A95F-76AE-193F4FC21278}"/>
              </a:ext>
            </a:extLst>
          </p:cNvPr>
          <p:cNvSpPr txBox="1"/>
          <p:nvPr/>
        </p:nvSpPr>
        <p:spPr>
          <a:xfrm>
            <a:off x="13244248" y="1173605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ora" pitchFamily="2" charset="0"/>
              </a:rPr>
              <a:t>Band 6: 230 GHz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90DD42-9919-C866-4265-854D39BFF4E4}"/>
              </a:ext>
            </a:extLst>
          </p:cNvPr>
          <p:cNvSpPr txBox="1"/>
          <p:nvPr/>
        </p:nvSpPr>
        <p:spPr>
          <a:xfrm>
            <a:off x="1419659" y="544830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ora" pitchFamily="2" charset="0"/>
              </a:rPr>
              <a:t>Band 7: 345 GHz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92162-DFF3-3462-6A89-5EDF2F3DECE9}"/>
              </a:ext>
            </a:extLst>
          </p:cNvPr>
          <p:cNvSpPr txBox="1"/>
          <p:nvPr/>
        </p:nvSpPr>
        <p:spPr>
          <a:xfrm>
            <a:off x="5410200" y="544830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ora" pitchFamily="2" charset="0"/>
              </a:rPr>
              <a:t>Band 8: 460 GHz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F20B58-ABF0-9F03-CFA2-71699C2476D6}"/>
              </a:ext>
            </a:extLst>
          </p:cNvPr>
          <p:cNvSpPr txBox="1"/>
          <p:nvPr/>
        </p:nvSpPr>
        <p:spPr>
          <a:xfrm>
            <a:off x="9396337" y="544830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ora" pitchFamily="2" charset="0"/>
              </a:rPr>
              <a:t>Band 9: 650 GHz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66712B-5910-BDC6-BAA6-4B493D9E717E}"/>
              </a:ext>
            </a:extLst>
          </p:cNvPr>
          <p:cNvSpPr txBox="1"/>
          <p:nvPr/>
        </p:nvSpPr>
        <p:spPr>
          <a:xfrm>
            <a:off x="13384968" y="5460651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ora" pitchFamily="2" charset="0"/>
              </a:rPr>
              <a:t>Band 10: 870 GHz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721DEE-6382-4D12-ECC1-775BB4F95C40}"/>
              </a:ext>
            </a:extLst>
          </p:cNvPr>
          <p:cNvSpPr txBox="1"/>
          <p:nvPr/>
        </p:nvSpPr>
        <p:spPr>
          <a:xfrm>
            <a:off x="1799355" y="402525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highlight>
                  <a:srgbClr val="00FF00"/>
                </a:highlight>
              </a:rPr>
              <a:t>Beam Size</a:t>
            </a:r>
            <a:endParaRPr lang="en-US" sz="2400" dirty="0">
              <a:solidFill>
                <a:schemeClr val="bg2">
                  <a:lumMod val="10000"/>
                </a:schemeClr>
              </a:solidFill>
              <a:highlight>
                <a:srgbClr val="00FF00"/>
              </a:highlight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CD7468-521F-06A8-8AED-85B33A9B7452}"/>
              </a:ext>
            </a:extLst>
          </p:cNvPr>
          <p:cNvCxnSpPr/>
          <p:nvPr/>
        </p:nvCxnSpPr>
        <p:spPr>
          <a:xfrm flipH="1">
            <a:off x="1799355" y="4486918"/>
            <a:ext cx="639045" cy="199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1824F0-FAFB-D78E-9B17-B3CBF9096A68}"/>
              </a:ext>
            </a:extLst>
          </p:cNvPr>
          <p:cNvCxnSpPr/>
          <p:nvPr/>
        </p:nvCxnSpPr>
        <p:spPr>
          <a:xfrm>
            <a:off x="12192000" y="10147605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2B5125-3FA7-919D-7369-D3B7EAB3870F}"/>
              </a:ext>
            </a:extLst>
          </p:cNvPr>
          <p:cNvSpPr txBox="1"/>
          <p:nvPr/>
        </p:nvSpPr>
        <p:spPr>
          <a:xfrm>
            <a:off x="10160997" y="9522107"/>
            <a:ext cx="8127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F00EE"/>
                </a:solidFill>
                <a:highlight>
                  <a:srgbClr val="C0C0C0"/>
                </a:highlight>
                <a:latin typeface="Lora" pitchFamily="2" charset="0"/>
              </a:rPr>
              <a:t>Noisier, but higher resolution </a:t>
            </a:r>
            <a:r>
              <a:rPr lang="en-US" altLang="zh-CN" sz="2800" dirty="0">
                <a:solidFill>
                  <a:srgbClr val="4F00EE"/>
                </a:solidFill>
                <a:highlight>
                  <a:srgbClr val="C0C0C0"/>
                </a:highlight>
                <a:latin typeface="Lora" pitchFamily="2" charset="0"/>
              </a:rPr>
              <a:t>and brighter CPD</a:t>
            </a:r>
            <a:endParaRPr lang="en-US" sz="2800" dirty="0">
              <a:solidFill>
                <a:srgbClr val="4F00EE"/>
              </a:solidFill>
              <a:highlight>
                <a:srgbClr val="C0C0C0"/>
              </a:highlight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4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CD42A3-5C47-2FF1-6036-EBC4E0A7029D}"/>
              </a:ext>
            </a:extLst>
          </p:cNvPr>
          <p:cNvSpPr txBox="1"/>
          <p:nvPr/>
        </p:nvSpPr>
        <p:spPr>
          <a:xfrm>
            <a:off x="304800" y="418805"/>
            <a:ext cx="1424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From Synthetic Observations:</a:t>
            </a:r>
          </a:p>
        </p:txBody>
      </p:sp>
      <p:sp>
        <p:nvSpPr>
          <p:cNvPr id="2" name="Freeform 2"/>
          <p:cNvSpPr/>
          <p:nvPr/>
        </p:nvSpPr>
        <p:spPr>
          <a:xfrm>
            <a:off x="578047" y="1666380"/>
            <a:ext cx="9144000" cy="5143961"/>
          </a:xfrm>
          <a:custGeom>
            <a:avLst/>
            <a:gdLst/>
            <a:ahLst/>
            <a:cxnLst/>
            <a:rect l="l" t="t" r="r" b="b"/>
            <a:pathLst>
              <a:path w="8561416" h="4251074">
                <a:moveTo>
                  <a:pt x="0" y="0"/>
                </a:moveTo>
                <a:lnTo>
                  <a:pt x="8561416" y="0"/>
                </a:lnTo>
                <a:lnTo>
                  <a:pt x="8561416" y="4251075"/>
                </a:lnTo>
                <a:lnTo>
                  <a:pt x="0" y="425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439400" y="3110640"/>
            <a:ext cx="6934200" cy="5143961"/>
          </a:xfrm>
          <a:custGeom>
            <a:avLst/>
            <a:gdLst/>
            <a:ahLst/>
            <a:cxnLst/>
            <a:rect l="l" t="t" r="r" b="b"/>
            <a:pathLst>
              <a:path w="5607255" h="4310203">
                <a:moveTo>
                  <a:pt x="0" y="0"/>
                </a:moveTo>
                <a:lnTo>
                  <a:pt x="5607255" y="0"/>
                </a:lnTo>
                <a:lnTo>
                  <a:pt x="5607255" y="4310203"/>
                </a:lnTo>
                <a:lnTo>
                  <a:pt x="0" y="4310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ACB3C-73A9-FDC8-ECBA-4DAB7F9BBC92}"/>
              </a:ext>
            </a:extLst>
          </p:cNvPr>
          <p:cNvSpPr txBox="1"/>
          <p:nvPr/>
        </p:nvSpPr>
        <p:spPr>
          <a:xfrm>
            <a:off x="2819400" y="69723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Lora" pitchFamily="2" charset="0"/>
              </a:rPr>
              <a:t>Radial Flux 2D Cut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48774-ED11-222C-B340-A553C8D7FA29}"/>
              </a:ext>
            </a:extLst>
          </p:cNvPr>
          <p:cNvSpPr txBox="1"/>
          <p:nvPr/>
        </p:nvSpPr>
        <p:spPr>
          <a:xfrm>
            <a:off x="11125200" y="8596575"/>
            <a:ext cx="527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  <a:latin typeface="Lora" pitchFamily="2" charset="0"/>
              </a:rPr>
              <a:t>Fitted CPD diameter </a:t>
            </a:r>
            <a:endParaRPr lang="en-US" sz="2800" dirty="0">
              <a:solidFill>
                <a:schemeClr val="tx2"/>
              </a:solidFill>
              <a:latin typeface="Lor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2DFF8D-7B57-5889-7DDA-9915D5A50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1256759"/>
            <a:ext cx="2743200" cy="14369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1D2C81-3919-DC2A-C3D7-240D5C77BEC7}"/>
              </a:ext>
            </a:extLst>
          </p:cNvPr>
          <p:cNvSpPr txBox="1"/>
          <p:nvPr/>
        </p:nvSpPr>
        <p:spPr>
          <a:xfrm>
            <a:off x="14533418" y="1562100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Width at Half Maximum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5C4169-6C5C-78B0-01C3-83CAC197D29F}"/>
              </a:ext>
            </a:extLst>
          </p:cNvPr>
          <p:cNvSpPr txBox="1"/>
          <p:nvPr/>
        </p:nvSpPr>
        <p:spPr>
          <a:xfrm>
            <a:off x="14533418" y="2178928"/>
            <a:ext cx="303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Width at Zero Intensity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5FEA0-5E84-1ADE-DC9E-B50BFC46D3A3}"/>
              </a:ext>
            </a:extLst>
          </p:cNvPr>
          <p:cNvSpPr txBox="1"/>
          <p:nvPr/>
        </p:nvSpPr>
        <p:spPr>
          <a:xfrm>
            <a:off x="13844846" y="86468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 noise of image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5AECA4-1038-5F97-AED1-06202DC18AAC}"/>
              </a:ext>
            </a:extLst>
          </p:cNvPr>
          <p:cNvCxnSpPr/>
          <p:nvPr/>
        </p:nvCxnSpPr>
        <p:spPr>
          <a:xfrm flipH="1">
            <a:off x="13723688" y="1318550"/>
            <a:ext cx="365624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2ED57F5-FAF6-988F-2FDA-2C2374AD5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30" y="7819438"/>
            <a:ext cx="5758959" cy="14891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76600" y="944012"/>
            <a:ext cx="13703300" cy="7543489"/>
            <a:chOff x="-7823200" y="19050"/>
            <a:chExt cx="18271067" cy="10057986"/>
          </a:xfrm>
        </p:grpSpPr>
        <p:sp>
          <p:nvSpPr>
            <p:cNvPr id="3" name="TextBox 3"/>
            <p:cNvSpPr txBox="1"/>
            <p:nvPr/>
          </p:nvSpPr>
          <p:spPr>
            <a:xfrm>
              <a:off x="-7823200" y="4137118"/>
              <a:ext cx="16763994" cy="59399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>
                <a:lnSpc>
                  <a:spcPct val="1500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Lora"/>
                  <a:sym typeface="Open Sans"/>
                </a:rPr>
                <a:t>10-hour observation (ideal weather) enables 5σ detection in most bands</a:t>
              </a:r>
            </a:p>
            <a:p>
              <a:pPr marL="518160" lvl="1" indent="-259080">
                <a:lnSpc>
                  <a:spcPct val="1500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Lora"/>
                  <a:sym typeface="Open Sans"/>
                </a:rPr>
                <a:t>Band 1 remains undetected; Band 10 shows fragmented detection</a:t>
              </a:r>
            </a:p>
            <a:p>
              <a:pPr marL="518160" lvl="1" indent="-259080">
                <a:lnSpc>
                  <a:spcPct val="1500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Lora"/>
                </a:rPr>
                <a:t>CPD detection is feasible, but structural recovery is limited by atmospheric noise and beam dilution.</a:t>
              </a:r>
            </a:p>
            <a:p>
              <a:pPr marL="518160" lvl="1" indent="-259080">
                <a:lnSpc>
                  <a:spcPct val="1500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000000"/>
                  </a:solidFill>
                  <a:latin typeface="Lora"/>
                </a:rPr>
                <a:t>Optimizing ALMA bands to match CPD size offers the best trade-off between signal strength and resolution.</a:t>
              </a:r>
            </a:p>
            <a:p>
              <a:pPr marL="518160" lvl="1" indent="-259080">
                <a:lnSpc>
                  <a:spcPct val="150000"/>
                </a:lnSpc>
                <a:buFont typeface="Arial"/>
                <a:buChar char="•"/>
              </a:pPr>
              <a:endParaRPr lang="en-US" sz="2800" dirty="0">
                <a:solidFill>
                  <a:srgbClr val="000000"/>
                </a:solidFill>
                <a:latin typeface="Lora"/>
                <a:sym typeface="Open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0447867" cy="383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15289" y="1243021"/>
            <a:ext cx="18288049" cy="9525"/>
          </a:xfrm>
          <a:prstGeom prst="line">
            <a:avLst/>
          </a:prstGeom>
          <a:ln w="19050" cap="flat">
            <a:solidFill>
              <a:srgbClr val="B3B3B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2286000" y="-108005"/>
            <a:ext cx="0" cy="10395005"/>
          </a:xfrm>
          <a:prstGeom prst="line">
            <a:avLst/>
          </a:prstGeom>
          <a:ln w="19050" cap="flat">
            <a:solidFill>
              <a:srgbClr val="B3B3B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548943" y="602554"/>
            <a:ext cx="4076694" cy="670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latin typeface="Lora" pitchFamily="2" charset="0"/>
                <a:sym typeface="Lora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6A39E-6774-2080-0A0C-EED5D6BD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90017"/>
            <a:ext cx="14559953" cy="250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7DC23-B06E-7F25-AD69-DC659B4576B0}"/>
              </a:ext>
            </a:extLst>
          </p:cNvPr>
          <p:cNvSpPr txBox="1"/>
          <p:nvPr/>
        </p:nvSpPr>
        <p:spPr>
          <a:xfrm>
            <a:off x="7577142" y="1759751"/>
            <a:ext cx="228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RADMC-3</a:t>
            </a:r>
            <a:r>
              <a:rPr lang="en-US" altLang="zh-CN" sz="2400" dirty="0">
                <a:solidFill>
                  <a:schemeClr val="tx2"/>
                </a:solidFill>
              </a:rPr>
              <a:t>D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66FC4-4AC4-CC78-E063-5C7BE4304867}"/>
              </a:ext>
            </a:extLst>
          </p:cNvPr>
          <p:cNvSpPr txBox="1"/>
          <p:nvPr/>
        </p:nvSpPr>
        <p:spPr>
          <a:xfrm>
            <a:off x="11658600" y="1759751"/>
            <a:ext cx="228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ALMA CASA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0E8CF7E-8B9D-3792-91A8-F01730ADD3A3}"/>
              </a:ext>
            </a:extLst>
          </p:cNvPr>
          <p:cNvSpPr txBox="1"/>
          <p:nvPr/>
        </p:nvSpPr>
        <p:spPr>
          <a:xfrm>
            <a:off x="304800" y="418805"/>
            <a:ext cx="1424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Limitations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0105" y="1483147"/>
            <a:ext cx="5356472" cy="48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900"/>
              </a:lnSpc>
            </a:pPr>
            <a:r>
              <a:rPr lang="en-US" sz="3200" b="1" dirty="0">
                <a:solidFill>
                  <a:srgbClr val="000000"/>
                </a:solidFill>
                <a:latin typeface="Lora" pitchFamily="2" charset="0"/>
                <a:ea typeface="Open Sans Bold"/>
                <a:cs typeface="Open Sans Bold"/>
                <a:sym typeface="Open Sans Bold"/>
              </a:rPr>
              <a:t>Model resolution of CPD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53200" y="1474491"/>
            <a:ext cx="4978853" cy="980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200" b="1" dirty="0">
                <a:solidFill>
                  <a:srgbClr val="000000"/>
                </a:solidFill>
                <a:latin typeface="Lora" pitchFamily="2" charset="0"/>
                <a:ea typeface="Open Sans Bold"/>
                <a:cs typeface="Open Sans Bold"/>
                <a:sym typeface="Open Sans Bold"/>
              </a:rPr>
              <a:t>Incorporate internal heating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8676" y="1472183"/>
            <a:ext cx="4699771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00" b="1" dirty="0">
                <a:solidFill>
                  <a:srgbClr val="000000"/>
                </a:solidFill>
                <a:latin typeface="Lora" pitchFamily="2" charset="0"/>
                <a:ea typeface="Open Sans Bold"/>
                <a:cs typeface="Open Sans Bold"/>
              </a:rPr>
              <a:t>Grain Distribution &amp; Disk Gap</a:t>
            </a:r>
            <a:endParaRPr lang="en-US" sz="3200" b="1" dirty="0">
              <a:solidFill>
                <a:srgbClr val="000000"/>
              </a:solidFill>
              <a:latin typeface="Lora" pitchFamily="2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9891" y="2857500"/>
            <a:ext cx="4504652" cy="5480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Lora" pitchFamily="2" charset="0"/>
                <a:ea typeface="Open Sans"/>
                <a:cs typeface="Open Sans"/>
                <a:sym typeface="Open Sans"/>
              </a:rPr>
              <a:t>CPDs are optically thick and compact</a:t>
            </a:r>
          </a:p>
          <a:p>
            <a:pPr lvl="0" algn="ctr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Lora" pitchFamily="2" charset="0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Lora" pitchFamily="2" charset="0"/>
                <a:ea typeface="Open Sans"/>
                <a:cs typeface="Open Sans"/>
                <a:sym typeface="Open Sans"/>
              </a:rPr>
              <a:t>High optical depth packed into more refined grid cells or smaller CPD might yield computational error.</a:t>
            </a:r>
          </a:p>
          <a:p>
            <a:pPr marL="0" lvl="0" indent="0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91674" y="2857500"/>
            <a:ext cx="4504651" cy="55201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Lora" pitchFamily="2" charset="0"/>
                <a:ea typeface="Open Sans"/>
                <a:cs typeface="Open Sans"/>
              </a:rPr>
              <a:t>Accretion and shock heating are modeled by calculating energy deposited in each grid cell.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ora" pitchFamily="2" charset="0"/>
                <a:ea typeface="Open Sans"/>
                <a:cs typeface="Open Sans"/>
                <a:sym typeface="Open Sans"/>
              </a:rPr>
              <a:t>(Collins et al 1998; D’Angelo et al. 2003) </a:t>
            </a:r>
          </a:p>
          <a:p>
            <a:pPr lvl="0" algn="ctr">
              <a:lnSpc>
                <a:spcPct val="150000"/>
              </a:lnSpc>
            </a:pPr>
            <a:endParaRPr lang="en-US" dirty="0">
              <a:solidFill>
                <a:schemeClr val="bg1">
                  <a:lumMod val="50000"/>
                </a:schemeClr>
              </a:solidFill>
              <a:latin typeface="Lora" pitchFamily="2" charset="0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Lora" pitchFamily="2" charset="0"/>
                <a:ea typeface="Open Sans"/>
                <a:cs typeface="Open Sans"/>
              </a:rPr>
              <a:t>Alters thermal structure and overall disk morphology (shock fronts). 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50000"/>
              </a:lnSpc>
            </a:pPr>
            <a:endParaRPr lang="en-US" sz="800" dirty="0">
              <a:solidFill>
                <a:srgbClr val="000000"/>
              </a:solidFill>
              <a:latin typeface="Lora" pitchFamily="2" charset="0"/>
              <a:ea typeface="Open Sans"/>
              <a:cs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13795" y="2800636"/>
            <a:ext cx="4504652" cy="5643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Lora" pitchFamily="2" charset="0"/>
                <a:ea typeface="Open Sans"/>
                <a:cs typeface="Open Sans"/>
                <a:sym typeface="Open Sans"/>
              </a:rPr>
              <a:t>Massive planets carve out gap in PPD improves brightness contrast.</a:t>
            </a:r>
          </a:p>
          <a:p>
            <a:pPr marL="0" lvl="0" indent="0" algn="ctr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Lora" pitchFamily="2" charset="0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Lora" pitchFamily="2" charset="0"/>
                <a:ea typeface="Open Sans"/>
                <a:cs typeface="Open Sans"/>
              </a:rPr>
              <a:t>Current model uses two discrete dust sizes</a:t>
            </a:r>
            <a:r>
              <a:rPr lang="en-US" sz="2400" dirty="0">
                <a:solidFill>
                  <a:srgbClr val="000000"/>
                </a:solidFill>
                <a:latin typeface="Lora" pitchFamily="2" charset="0"/>
                <a:ea typeface="Open Sans"/>
                <a:cs typeface="Open Sans"/>
                <a:sym typeface="Open Sans"/>
              </a:rPr>
              <a:t>.</a:t>
            </a:r>
          </a:p>
          <a:p>
            <a:pPr lvl="0" algn="ctr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Lora" pitchFamily="2" charset="0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Lora" pitchFamily="2" charset="0"/>
                <a:ea typeface="Open Sans"/>
                <a:cs typeface="Open Sans"/>
              </a:rPr>
              <a:t>A continuous grain size distribution is more realistic and affects CPD opacity.</a:t>
            </a:r>
            <a:endParaRPr lang="en-US" sz="600" dirty="0">
              <a:solidFill>
                <a:srgbClr val="000000"/>
              </a:solidFill>
              <a:latin typeface="Lora" pitchFamily="2" charset="0"/>
              <a:ea typeface="Open Sans"/>
              <a:cs typeface="Open Sans"/>
            </a:endParaRPr>
          </a:p>
          <a:p>
            <a:pPr lvl="0" algn="ctr">
              <a:lnSpc>
                <a:spcPct val="150000"/>
              </a:lnSpc>
            </a:pPr>
            <a:endParaRPr lang="en-US" sz="500" dirty="0">
              <a:solidFill>
                <a:srgbClr val="000000"/>
              </a:solidFill>
              <a:latin typeface="Lora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059345BD-AFED-B0E3-EB3F-3F802C5179E8}"/>
              </a:ext>
            </a:extLst>
          </p:cNvPr>
          <p:cNvSpPr/>
          <p:nvPr/>
        </p:nvSpPr>
        <p:spPr>
          <a:xfrm flipV="1">
            <a:off x="11887195" y="1964819"/>
            <a:ext cx="1" cy="5733314"/>
          </a:xfrm>
          <a:prstGeom prst="line">
            <a:avLst/>
          </a:prstGeom>
          <a:ln w="9525" cap="rnd">
            <a:solidFill>
              <a:srgbClr val="B3B3B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9">
            <a:extLst>
              <a:ext uri="{FF2B5EF4-FFF2-40B4-BE49-F238E27FC236}">
                <a16:creationId xmlns:a16="http://schemas.microsoft.com/office/drawing/2014/main" id="{32417C7B-BC9F-765B-C368-97DAF31A0A1E}"/>
              </a:ext>
            </a:extLst>
          </p:cNvPr>
          <p:cNvSpPr/>
          <p:nvPr/>
        </p:nvSpPr>
        <p:spPr>
          <a:xfrm flipV="1">
            <a:off x="6400800" y="1964818"/>
            <a:ext cx="0" cy="5733315"/>
          </a:xfrm>
          <a:prstGeom prst="line">
            <a:avLst/>
          </a:prstGeom>
          <a:ln w="9525" cap="rnd">
            <a:solidFill>
              <a:srgbClr val="B3B3B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51569" y="1353249"/>
            <a:ext cx="3461953" cy="98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00"/>
              </a:lnSpc>
            </a:pPr>
            <a:r>
              <a:rPr lang="en-US" sz="3200" dirty="0">
                <a:latin typeface="Lora" pitchFamily="2" charset="0"/>
              </a:rPr>
              <a:t>Add Gas Component</a:t>
            </a:r>
            <a:endParaRPr lang="en-US" sz="3000" b="1" dirty="0">
              <a:solidFill>
                <a:srgbClr val="000000"/>
              </a:solidFill>
              <a:latin typeface="Lora" pitchFamily="2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51569" y="4268149"/>
            <a:ext cx="3461953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00"/>
              </a:lnSpc>
            </a:pPr>
            <a:r>
              <a:rPr lang="en-US" sz="3200" dirty="0">
                <a:latin typeface="Lora" pitchFamily="2" charset="0"/>
              </a:rPr>
              <a:t>Polarized Light Observations</a:t>
            </a:r>
            <a:endParaRPr lang="en-US" sz="3000" b="1" dirty="0">
              <a:solidFill>
                <a:srgbClr val="000000"/>
              </a:solidFill>
              <a:latin typeface="Lora" pitchFamily="2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51569" y="7145652"/>
            <a:ext cx="34619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Lora" pitchFamily="2" charset="0"/>
                <a:ea typeface="Open Sans Bold"/>
                <a:cs typeface="Open Sans Bold"/>
                <a:sym typeface="Open Sans Bold"/>
              </a:rPr>
              <a:t>Derive CPD properties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92673" y="1327385"/>
            <a:ext cx="5297140" cy="171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dirty="0">
                <a:latin typeface="Lora" pitchFamily="2" charset="0"/>
              </a:rPr>
              <a:t>Include gas (e.g., </a:t>
            </a:r>
            <a:r>
              <a:rPr lang="en-US" sz="2400" dirty="0" err="1">
                <a:latin typeface="Lora" pitchFamily="2" charset="0"/>
              </a:rPr>
              <a:t>SiS</a:t>
            </a:r>
            <a:r>
              <a:rPr lang="en-US" sz="2400" dirty="0">
                <a:latin typeface="Lora" pitchFamily="2" charset="0"/>
              </a:rPr>
              <a:t>, SO, CO) in the model.</a:t>
            </a:r>
            <a:br>
              <a:rPr lang="en-US" sz="2400" dirty="0">
                <a:latin typeface="Lora" pitchFamily="2" charset="0"/>
              </a:rPr>
            </a:br>
            <a:r>
              <a:rPr lang="en-US" sz="2400" dirty="0">
                <a:latin typeface="Lora" pitchFamily="2" charset="0"/>
              </a:rPr>
              <a:t>Useful for detecting shocks and probing CPD surface dynamics.</a:t>
            </a:r>
            <a:endParaRPr lang="en-US" sz="2400" dirty="0">
              <a:solidFill>
                <a:srgbClr val="000000"/>
              </a:solidFill>
              <a:latin typeface="Lora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92673" y="4347939"/>
            <a:ext cx="529714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Lora" pitchFamily="2" charset="0"/>
              </a:rPr>
              <a:t>Apply polarized differential imaging to isolate disk-scattered light.</a:t>
            </a:r>
            <a:br>
              <a:rPr lang="en-US" sz="2400" dirty="0">
                <a:latin typeface="Lora" pitchFamily="2" charset="0"/>
              </a:rPr>
            </a:br>
            <a:r>
              <a:rPr lang="en-US" sz="2400" dirty="0">
                <a:latin typeface="Lora" pitchFamily="2" charset="0"/>
              </a:rPr>
              <a:t>May reveal dust grain alignment in CPDs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92673" y="7225442"/>
            <a:ext cx="5297140" cy="127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Lora" pitchFamily="2" charset="0"/>
                <a:ea typeface="Open Sans"/>
                <a:cs typeface="Open Sans"/>
                <a:sym typeface="Open Sans"/>
              </a:rPr>
              <a:t>Experiment more ways to extract physical constraints from CPD observations. </a:t>
            </a:r>
          </a:p>
        </p:txBody>
      </p:sp>
      <p:sp>
        <p:nvSpPr>
          <p:cNvPr id="9" name="AutoShape 9"/>
          <p:cNvSpPr/>
          <p:nvPr/>
        </p:nvSpPr>
        <p:spPr>
          <a:xfrm>
            <a:off x="7651569" y="992062"/>
            <a:ext cx="9332075" cy="0"/>
          </a:xfrm>
          <a:prstGeom prst="line">
            <a:avLst/>
          </a:prstGeom>
          <a:ln w="9525" cap="rnd">
            <a:solidFill>
              <a:srgbClr val="B3B3B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651569" y="3926011"/>
            <a:ext cx="9332075" cy="0"/>
          </a:xfrm>
          <a:prstGeom prst="line">
            <a:avLst/>
          </a:prstGeom>
          <a:ln w="9525" cap="rnd">
            <a:solidFill>
              <a:srgbClr val="B3B3B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7651569" y="6898764"/>
            <a:ext cx="9332075" cy="0"/>
          </a:xfrm>
          <a:prstGeom prst="line">
            <a:avLst/>
          </a:prstGeom>
          <a:ln w="9525" cap="rnd">
            <a:solidFill>
              <a:srgbClr val="B3B3B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4A528D3-98FD-EF91-AAD5-E6DC35B3BE2B}"/>
              </a:ext>
            </a:extLst>
          </p:cNvPr>
          <p:cNvSpPr/>
          <p:nvPr/>
        </p:nvSpPr>
        <p:spPr>
          <a:xfrm>
            <a:off x="620576" y="2464660"/>
            <a:ext cx="6791418" cy="5680848"/>
          </a:xfrm>
          <a:custGeom>
            <a:avLst/>
            <a:gdLst/>
            <a:ahLst/>
            <a:cxnLst/>
            <a:rect l="l" t="t" r="r" b="b"/>
            <a:pathLst>
              <a:path w="7506102" h="6094385">
                <a:moveTo>
                  <a:pt x="0" y="0"/>
                </a:moveTo>
                <a:lnTo>
                  <a:pt x="7506102" y="0"/>
                </a:lnTo>
                <a:lnTo>
                  <a:pt x="7506102" y="6094385"/>
                </a:lnTo>
                <a:lnTo>
                  <a:pt x="0" y="6094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C87EA-844F-743F-B1E2-1C3D38CE0912}"/>
              </a:ext>
            </a:extLst>
          </p:cNvPr>
          <p:cNvSpPr txBox="1"/>
          <p:nvPr/>
        </p:nvSpPr>
        <p:spPr>
          <a:xfrm>
            <a:off x="4655820" y="7802982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Öberg et al.(2021)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8DD42B-9054-602B-7811-217F8495EBA2}"/>
              </a:ext>
            </a:extLst>
          </p:cNvPr>
          <p:cNvSpPr txBox="1"/>
          <p:nvPr/>
        </p:nvSpPr>
        <p:spPr>
          <a:xfrm>
            <a:off x="598625" y="8145508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PPD observed in different molecular gas emission wavelengths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1" dirty="0"/>
              <a:t>Show significant morphological diversity and rich substructure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5FF47-9E43-54AF-6E3E-34CA5FAE8204}"/>
              </a:ext>
            </a:extLst>
          </p:cNvPr>
          <p:cNvSpPr txBox="1"/>
          <p:nvPr/>
        </p:nvSpPr>
        <p:spPr>
          <a:xfrm>
            <a:off x="304800" y="418805"/>
            <a:ext cx="1424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Future Developments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905000" y="1409700"/>
            <a:ext cx="14089277" cy="749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Armitage, Philip J. (2024). Planet formation theory: an overview.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arXiv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2412 . 11064[astro-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ph.EP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]. url: https://arxiv.org/abs/2412.11064.</a:t>
            </a:r>
          </a:p>
          <a:p>
            <a:pPr marL="457200" lvl="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Benisty, Myriam et al. (July 2021). “A Circumplanetary Disk around PDS70c”.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In: The Astrophysical Journal Letters 916.1. Publisher: The American Astronomical Society, p. L2.issn: 2041-8205.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doi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10.3847/2041-8213/ac0f83. url: https://dx.doi.org/10.3847/2041-8213/ac0f83 (visited on 11/05/2024).</a:t>
            </a:r>
          </a:p>
          <a:p>
            <a:pPr marL="457200" lvl="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Chiang, E. I. et al. (Nov. 1997). “Spectral Energy Distributions of T Tauri Stars with Passive Circumstellar Disks”. In: The Astrophysical Journal 490.1, pp. 368–376.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issn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1538-4357.650doi: 10.1086/304869. url: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http://dx.doi.org/10.1086/304869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lvl="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Collins, T. J. B. et al. (Aug. 1998). “Accretion Disk and Boundary Layer Models Incorporating OPAL Opacities”. In: 502.2, pp. 730–736.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doi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10.1086/305949.</a:t>
            </a:r>
          </a:p>
          <a:p>
            <a:pPr marL="457200" lvl="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D’Angelo, Gennaro et al. (Dec. 2003). “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Thermohydrodynamics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of Circumstellar Disks with High-Mass Planets”. In: The Astrophysical Journal 599.1, pp. 548–576.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issn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1538-4357. doi:10.1086/379224. url: http://dx.doi.org/10.1086/379224.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48091-D893-E734-76E8-4DA32C73FBF9}"/>
              </a:ext>
            </a:extLst>
          </p:cNvPr>
          <p:cNvSpPr txBox="1"/>
          <p:nvPr/>
        </p:nvSpPr>
        <p:spPr>
          <a:xfrm>
            <a:off x="304800" y="418805"/>
            <a:ext cx="1424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Reference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EBA17-04FF-5BCE-1467-9C6343DC0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EAF0DB-B5EF-0498-4765-C7F8C0422B07}"/>
              </a:ext>
            </a:extLst>
          </p:cNvPr>
          <p:cNvSpPr/>
          <p:nvPr/>
        </p:nvSpPr>
        <p:spPr>
          <a:xfrm>
            <a:off x="977900" y="4134293"/>
            <a:ext cx="8153400" cy="5019401"/>
          </a:xfrm>
          <a:custGeom>
            <a:avLst/>
            <a:gdLst/>
            <a:ahLst/>
            <a:cxnLst/>
            <a:rect l="l" t="t" r="r" b="b"/>
            <a:pathLst>
              <a:path w="6566171" h="4338660">
                <a:moveTo>
                  <a:pt x="0" y="0"/>
                </a:moveTo>
                <a:lnTo>
                  <a:pt x="6566171" y="0"/>
                </a:lnTo>
                <a:lnTo>
                  <a:pt x="6566171" y="4338660"/>
                </a:lnTo>
                <a:lnTo>
                  <a:pt x="0" y="4338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B203E72-309D-B7FE-F91B-DE8A02B0B569}"/>
              </a:ext>
            </a:extLst>
          </p:cNvPr>
          <p:cNvSpPr txBox="1"/>
          <p:nvPr/>
        </p:nvSpPr>
        <p:spPr>
          <a:xfrm>
            <a:off x="977900" y="9153694"/>
            <a:ext cx="7772400" cy="43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dirty="0">
                <a:solidFill>
                  <a:srgbClr val="3D3D3D"/>
                </a:solidFill>
                <a:latin typeface="Lora" pitchFamily="2" charset="0"/>
                <a:ea typeface="Open Sans Bold"/>
                <a:cs typeface="Open Sans Bold"/>
                <a:sym typeface="Open Sans Bold"/>
              </a:rPr>
              <a:t>Cross section of hypothetical CPD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43AE3-F987-9126-48DE-57291433A36A}"/>
              </a:ext>
            </a:extLst>
          </p:cNvPr>
          <p:cNvSpPr txBox="1"/>
          <p:nvPr/>
        </p:nvSpPr>
        <p:spPr>
          <a:xfrm>
            <a:off x="304800" y="386628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Introduction</a:t>
            </a:r>
            <a:endParaRPr lang="en-US" sz="4400" b="1" dirty="0">
              <a:latin typeface="Lor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78126-B5E7-F456-CBC0-4B97D5DF20FA}"/>
              </a:ext>
            </a:extLst>
          </p:cNvPr>
          <p:cNvSpPr txBox="1"/>
          <p:nvPr/>
        </p:nvSpPr>
        <p:spPr>
          <a:xfrm>
            <a:off x="914400" y="1501400"/>
            <a:ext cx="1600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0000"/>
                </a:highlight>
                <a:latin typeface="Lora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Lora" pitchFamily="2" charset="0"/>
              </a:rPr>
              <a:t>Circumplanetary disks </a:t>
            </a:r>
            <a:r>
              <a:rPr lang="en-US" sz="2400" dirty="0">
                <a:latin typeface="Lora" pitchFamily="2" charset="0"/>
              </a:rPr>
              <a:t>(CPDs) are accretion disks around protoplanets.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Lora" pitchFamily="2" charset="0"/>
              </a:rPr>
              <a:t>Hypothesised</a:t>
            </a:r>
            <a:r>
              <a:rPr lang="en-US" sz="2400" dirty="0">
                <a:latin typeface="Lora" pitchFamily="2" charset="0"/>
              </a:rPr>
              <a:t> birthplaces of exomoons, similar to Jupiter’s moons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ora" pitchFamily="2" charset="0"/>
              </a:rPr>
              <a:t>(Heller et al. 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Lora" pitchFamily="2" charset="0"/>
              </a:rPr>
              <a:t>Key to understanding planet and satellite formation.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ora" pitchFamily="2" charset="0"/>
              </a:rPr>
              <a:t>ALMA angular resolution goes as fine as 0.0048″, about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Lora" pitchFamily="2" charset="0"/>
              </a:rPr>
              <a:t>the CPD size (&lt; 1 au) in nearby distances (&lt;100 pc).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Lora" pitchFamily="2" charset="0"/>
            </a:endParaRPr>
          </a:p>
          <a:p>
            <a:pPr>
              <a:buNone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74871-8F1B-E8D3-097F-DADFD7E93C7B}"/>
              </a:ext>
            </a:extLst>
          </p:cNvPr>
          <p:cNvSpPr txBox="1"/>
          <p:nvPr/>
        </p:nvSpPr>
        <p:spPr>
          <a:xfrm>
            <a:off x="7315200" y="9370869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Credit: Armitage (2024)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F462B-E8E0-F602-76E0-A033EA6943EC}"/>
              </a:ext>
            </a:extLst>
          </p:cNvPr>
          <p:cNvSpPr txBox="1"/>
          <p:nvPr/>
        </p:nvSpPr>
        <p:spPr>
          <a:xfrm>
            <a:off x="9359894" y="4088536"/>
            <a:ext cx="6642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Lora" pitchFamily="2" charset="0"/>
              </a:rPr>
              <a:t>CPD regulates how material accretes onto the planet.</a:t>
            </a:r>
            <a:endParaRPr lang="en-US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71F295-9C17-D726-7E6D-842622DB22B1}"/>
              </a:ext>
            </a:extLst>
          </p:cNvPr>
          <p:cNvSpPr txBox="1"/>
          <p:nvPr/>
        </p:nvSpPr>
        <p:spPr>
          <a:xfrm>
            <a:off x="9359895" y="5499683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ora" pitchFamily="2" charset="0"/>
              </a:rPr>
              <a:t>1. Feeding from PPD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195F7-4DB8-39DF-CDBE-A5D4734BAF10}"/>
              </a:ext>
            </a:extLst>
          </p:cNvPr>
          <p:cNvSpPr txBox="1"/>
          <p:nvPr/>
        </p:nvSpPr>
        <p:spPr>
          <a:xfrm>
            <a:off x="13178971" y="271408"/>
            <a:ext cx="510540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Note: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CPDs (Circumplanetary Disks): around planets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PPDs (Protoplanetary Disks): around stars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CPDs form within PPDs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901C6-5979-2A09-9F8D-8BEE1B85C5DA}"/>
              </a:ext>
            </a:extLst>
          </p:cNvPr>
          <p:cNvSpPr txBox="1"/>
          <p:nvPr/>
        </p:nvSpPr>
        <p:spPr>
          <a:xfrm>
            <a:off x="9359895" y="6406913"/>
            <a:ext cx="4170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ora" pitchFamily="2" charset="0"/>
              </a:rPr>
              <a:t>2. Settled solid = potential satellite formation zone</a:t>
            </a:r>
          </a:p>
        </p:txBody>
      </p:sp>
    </p:spTree>
    <p:extLst>
      <p:ext uri="{BB962C8B-B14F-4D97-AF65-F5344CB8AC3E}">
        <p14:creationId xmlns:p14="http://schemas.microsoft.com/office/powerpoint/2010/main" val="371164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0462-060E-D437-1392-0EB69498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1C524B11-83D4-677F-18BC-EFAB333C98A3}"/>
              </a:ext>
            </a:extLst>
          </p:cNvPr>
          <p:cNvSpPr/>
          <p:nvPr/>
        </p:nvSpPr>
        <p:spPr>
          <a:xfrm>
            <a:off x="533400" y="7505700"/>
            <a:ext cx="4876800" cy="1447800"/>
          </a:xfrm>
          <a:prstGeom prst="rightArrow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ora" pitchFamily="2" charset="0"/>
              </a:rPr>
              <a:t>Simplified model of the system</a:t>
            </a:r>
          </a:p>
        </p:txBody>
      </p: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8C051263-8FB6-F26A-BFBC-3F4A285DAA8D}"/>
              </a:ext>
            </a:extLst>
          </p:cNvPr>
          <p:cNvSpPr/>
          <p:nvPr/>
        </p:nvSpPr>
        <p:spPr>
          <a:xfrm>
            <a:off x="5562600" y="7505700"/>
            <a:ext cx="4648200" cy="1447800"/>
          </a:xfrm>
          <a:prstGeom prst="rightArrow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ora" pitchFamily="2" charset="0"/>
              </a:rPr>
              <a:t>Simulate emission from model </a:t>
            </a:r>
          </a:p>
        </p:txBody>
      </p:sp>
      <p:sp>
        <p:nvSpPr>
          <p:cNvPr id="12" name="Callout: Right Arrow 11">
            <a:extLst>
              <a:ext uri="{FF2B5EF4-FFF2-40B4-BE49-F238E27FC236}">
                <a16:creationId xmlns:a16="http://schemas.microsoft.com/office/drawing/2014/main" id="{855F9BDE-FF61-D1B8-0F04-8249CECD6481}"/>
              </a:ext>
            </a:extLst>
          </p:cNvPr>
          <p:cNvSpPr/>
          <p:nvPr/>
        </p:nvSpPr>
        <p:spPr>
          <a:xfrm>
            <a:off x="10515600" y="7505700"/>
            <a:ext cx="4876800" cy="1447800"/>
          </a:xfrm>
          <a:prstGeom prst="rightArrow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ora" pitchFamily="2" charset="0"/>
              </a:rPr>
              <a:t>Simulate synthetic observation of model emissions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C7AB1-3355-6AAD-9AD0-F2722713E5F3}"/>
              </a:ext>
            </a:extLst>
          </p:cNvPr>
          <p:cNvSpPr txBox="1"/>
          <p:nvPr/>
        </p:nvSpPr>
        <p:spPr>
          <a:xfrm>
            <a:off x="533400" y="2431583"/>
            <a:ext cx="14859000" cy="3600986"/>
          </a:xfrm>
          <a:prstGeom prst="rect">
            <a:avLst/>
          </a:prstGeom>
          <a:noFill/>
          <a:ln w="57150">
            <a:solidFill>
              <a:srgbClr val="B7DEE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highlight>
                  <a:srgbClr val="FF0000"/>
                </a:highlight>
                <a:latin typeface="Lora" pitchFamily="2" charset="0"/>
              </a:rPr>
              <a:t>Develop an efficient, lightweight pipeline for generating mock CPD observations without relying on computationally expensive hydrodynamical simulations.</a:t>
            </a:r>
          </a:p>
          <a:p>
            <a:pPr>
              <a:lnSpc>
                <a:spcPct val="150000"/>
              </a:lnSpc>
            </a:pPr>
            <a:br>
              <a:rPr lang="en-US" sz="2800" dirty="0">
                <a:solidFill>
                  <a:srgbClr val="4F00EE"/>
                </a:solidFill>
                <a:latin typeface="Lora" pitchFamily="2" charset="0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FF0000"/>
                </a:highlight>
                <a:latin typeface="Lora" pitchFamily="2" charset="0"/>
              </a:rPr>
              <a:t>The pipeline runs from case-customized emission models to synthetic observations, supporting proposal design and interpretation of CPD   detections.</a:t>
            </a:r>
          </a:p>
          <a:p>
            <a:endParaRPr lang="en-US" dirty="0"/>
          </a:p>
        </p:txBody>
      </p:sp>
      <p:pic>
        <p:nvPicPr>
          <p:cNvPr id="15" name="Graphic 14" descr="Telescope with solid fill">
            <a:extLst>
              <a:ext uri="{FF2B5EF4-FFF2-40B4-BE49-F238E27FC236}">
                <a16:creationId xmlns:a16="http://schemas.microsoft.com/office/drawing/2014/main" id="{E75A8BBF-4CFB-A264-7459-EA4CB15A3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97200" y="7277100"/>
            <a:ext cx="1981200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C8C52C-390F-98CC-D848-1EDC68877E3B}"/>
              </a:ext>
            </a:extLst>
          </p:cNvPr>
          <p:cNvSpPr txBox="1"/>
          <p:nvPr/>
        </p:nvSpPr>
        <p:spPr>
          <a:xfrm>
            <a:off x="304800" y="386628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Project Aim:</a:t>
            </a:r>
            <a:endParaRPr lang="en-US" sz="4400" b="1" dirty="0">
              <a:latin typeface="Lo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65D1B-F318-8641-156A-901CAD0FA349}"/>
              </a:ext>
            </a:extLst>
          </p:cNvPr>
          <p:cNvSpPr txBox="1"/>
          <p:nvPr/>
        </p:nvSpPr>
        <p:spPr>
          <a:xfrm>
            <a:off x="13178971" y="271408"/>
            <a:ext cx="510540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Note: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CPDs (Circumplanetary Disks): around planets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PPDs (Protoplanetary Disks): around stars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CPDs form within PPDs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80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D89F18-1958-7FDA-45B2-8019F7D204D8}"/>
                  </a:ext>
                </a:extLst>
              </p:cNvPr>
              <p:cNvSpPr txBox="1"/>
              <p:nvPr/>
            </p:nvSpPr>
            <p:spPr>
              <a:xfrm>
                <a:off x="833373" y="1011229"/>
                <a:ext cx="7848600" cy="7759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endParaRPr lang="en-US" sz="2400" dirty="0">
                  <a:latin typeface="Lor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Lora" pitchFamily="2" charset="0"/>
                  </a:rPr>
                  <a:t>Hydrostatic, radiative equilibrium models of passive flared disks are well established for PPD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Lora" pitchFamily="2" charset="0"/>
                  </a:rPr>
                  <a:t>(Chiang et al. 1997)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Lora" pitchFamily="2" charset="0"/>
                  </a:rPr>
                  <a:t>CPD structure remains theoretical and debated; future observations are needed.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Lora" pitchFamily="2" charset="0"/>
                  </a:rPr>
                  <a:t>(Armitage 2024)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Lora" pitchFamily="2" charset="0"/>
                  </a:rPr>
                  <a:t>Same </a:t>
                </a:r>
                <a:r>
                  <a:rPr lang="en-US" altLang="zh-CN" sz="2400" dirty="0">
                    <a:latin typeface="Lora" pitchFamily="2" charset="0"/>
                  </a:rPr>
                  <a:t>scaled-down </a:t>
                </a:r>
                <a:r>
                  <a:rPr lang="en-US" sz="2400" dirty="0">
                    <a:latin typeface="Lora" pitchFamily="2" charset="0"/>
                  </a:rPr>
                  <a:t>framework applied to CPDs, prioritizing computational feasibility at small scales.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Lora" pitchFamily="2" charset="0"/>
                  </a:rPr>
                  <a:t>Static model: no viscosity, photoevaporation, accretion, or time evolution included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Lora" pitchFamily="2" charset="0"/>
                  </a:rPr>
                  <a:t>Grid resolution: 150 × 200 × 80 cells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Lor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Lora" pitchFamily="2" charset="0"/>
                </a:endParaRPr>
              </a:p>
              <a:p>
                <a:pPr marL="342900" indent="-342900">
                  <a:buFontTx/>
                  <a:buChar char="-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D89F18-1958-7FDA-45B2-8019F7D20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73" y="1011229"/>
                <a:ext cx="7848600" cy="7759175"/>
              </a:xfrm>
              <a:prstGeom prst="rect">
                <a:avLst/>
              </a:prstGeom>
              <a:blipFill>
                <a:blip r:embed="rId3"/>
                <a:stretch>
                  <a:fillRect l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 descr="A close-up of a silver horn&#10;&#10;AI-generated content may be incorrect.">
            <a:extLst>
              <a:ext uri="{FF2B5EF4-FFF2-40B4-BE49-F238E27FC236}">
                <a16:creationId xmlns:a16="http://schemas.microsoft.com/office/drawing/2014/main" id="{72ED8FA4-48D2-1511-10CD-D01D71A42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9"/>
          <a:stretch/>
        </p:blipFill>
        <p:spPr>
          <a:xfrm>
            <a:off x="8229600" y="5694224"/>
            <a:ext cx="9408258" cy="67317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3E3B34-6794-D951-E0F2-81E81FA94470}"/>
              </a:ext>
            </a:extLst>
          </p:cNvPr>
          <p:cNvSpPr txBox="1"/>
          <p:nvPr/>
        </p:nvSpPr>
        <p:spPr>
          <a:xfrm>
            <a:off x="11472087" y="9125955"/>
            <a:ext cx="60960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90au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686589-31B0-FF05-C7B4-4018948B11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80" t="13151" r="6727" b="5389"/>
          <a:stretch/>
        </p:blipFill>
        <p:spPr>
          <a:xfrm>
            <a:off x="9906001" y="1161045"/>
            <a:ext cx="2286000" cy="7216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85D76B-7B1D-FDAD-2798-5D2671416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33" t="27207" r="10013" b="9527"/>
          <a:stretch/>
        </p:blipFill>
        <p:spPr>
          <a:xfrm>
            <a:off x="9909987" y="2692321"/>
            <a:ext cx="3733800" cy="8859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ABFF811-C501-9350-5E5D-178837DEF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3072" y="4250428"/>
            <a:ext cx="2962688" cy="809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06AD9B-1D50-0637-433E-FB7F2F02FA6A}"/>
              </a:ext>
            </a:extLst>
          </p:cNvPr>
          <p:cNvSpPr txBox="1"/>
          <p:nvPr/>
        </p:nvSpPr>
        <p:spPr>
          <a:xfrm>
            <a:off x="12217401" y="5413585"/>
            <a:ext cx="28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How much the disk flares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70730F-2008-475E-3DBA-1E714A8DCA03}"/>
              </a:ext>
            </a:extLst>
          </p:cNvPr>
          <p:cNvCxnSpPr/>
          <p:nvPr/>
        </p:nvCxnSpPr>
        <p:spPr>
          <a:xfrm flipH="1" flipV="1">
            <a:off x="12573000" y="4655297"/>
            <a:ext cx="252760" cy="7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85AF20-057C-48D6-27DC-1D28210CC6CE}"/>
              </a:ext>
            </a:extLst>
          </p:cNvPr>
          <p:cNvSpPr txBox="1"/>
          <p:nvPr/>
        </p:nvSpPr>
        <p:spPr>
          <a:xfrm>
            <a:off x="14554200" y="4487890"/>
            <a:ext cx="3196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ora" pitchFamily="2" charset="0"/>
              </a:rPr>
              <a:t>Pressure scale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41FB0-14DE-A00C-972A-7FEACE133F56}"/>
              </a:ext>
            </a:extLst>
          </p:cNvPr>
          <p:cNvSpPr txBox="1"/>
          <p:nvPr/>
        </p:nvSpPr>
        <p:spPr>
          <a:xfrm>
            <a:off x="14554200" y="293524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ora" pitchFamily="2" charset="0"/>
              </a:rPr>
              <a:t>Vertical density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ECFC9-F223-AE11-CC7A-D7EC8B9BB1CA}"/>
              </a:ext>
            </a:extLst>
          </p:cNvPr>
          <p:cNvSpPr txBox="1"/>
          <p:nvPr/>
        </p:nvSpPr>
        <p:spPr>
          <a:xfrm>
            <a:off x="14554199" y="1321836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ora" pitchFamily="2" charset="0"/>
              </a:rPr>
              <a:t>Surface density distribution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04D6D-2013-E2E3-A030-19C3D4C8FD97}"/>
              </a:ext>
            </a:extLst>
          </p:cNvPr>
          <p:cNvSpPr txBox="1"/>
          <p:nvPr/>
        </p:nvSpPr>
        <p:spPr>
          <a:xfrm>
            <a:off x="301171" y="386628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Modelling the System</a:t>
            </a:r>
            <a:endParaRPr lang="en-US" sz="4400" b="1" dirty="0">
              <a:latin typeface="Lora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9084836" y="3145123"/>
            <a:ext cx="93633" cy="13230234"/>
          </a:xfrm>
          <a:prstGeom prst="rect">
            <a:avLst/>
          </a:prstGeom>
          <a:solidFill>
            <a:srgbClr val="947F57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1020" y="9456779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93007" y="9456779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30785" y="9456779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30475"/>
            <a:ext cx="15901406" cy="4631284"/>
          </a:xfrm>
          <a:custGeom>
            <a:avLst/>
            <a:gdLst/>
            <a:ahLst/>
            <a:cxnLst/>
            <a:rect l="l" t="t" r="r" b="b"/>
            <a:pathLst>
              <a:path w="15901406" h="4631284">
                <a:moveTo>
                  <a:pt x="0" y="0"/>
                </a:moveTo>
                <a:lnTo>
                  <a:pt x="15901406" y="0"/>
                </a:lnTo>
                <a:lnTo>
                  <a:pt x="15901406" y="4631284"/>
                </a:lnTo>
                <a:lnTo>
                  <a:pt x="0" y="4631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1443" y="2388135"/>
            <a:ext cx="15873750" cy="51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00"/>
              </a:lnSpc>
            </a:pPr>
            <a:r>
              <a:rPr lang="en-US" sz="2800" dirty="0">
                <a:latin typeface="Lora" pitchFamily="2" charset="0"/>
                <a:sym typeface="Lora Bold"/>
              </a:rPr>
              <a:t>To simulate dust </a:t>
            </a:r>
            <a:r>
              <a:rPr lang="en-US" sz="2800">
                <a:latin typeface="Lora" pitchFamily="2" charset="0"/>
                <a:sym typeface="Lora Bold"/>
              </a:rPr>
              <a:t>continuum emission </a:t>
            </a:r>
            <a:r>
              <a:rPr lang="en-US" sz="2800" dirty="0">
                <a:latin typeface="Lora" pitchFamily="2" charset="0"/>
                <a:sym typeface="Lora Bold"/>
              </a:rPr>
              <a:t>from model: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2235" y="3162300"/>
            <a:ext cx="12186161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</a:pPr>
            <a:r>
              <a:rPr lang="en-US" sz="1599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Credit: Alexis Matter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7038" y="7937249"/>
            <a:ext cx="5621591" cy="106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Monte-Carlo run</a:t>
            </a:r>
          </a:p>
          <a:p>
            <a:pPr algn="ctr">
              <a:lnSpc>
                <a:spcPts val="439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(temperature-distribution)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35316" y="7937248"/>
            <a:ext cx="3213199" cy="108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5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Ray tracing</a:t>
            </a:r>
          </a:p>
          <a:p>
            <a:pPr algn="ctr">
              <a:lnSpc>
                <a:spcPts val="4395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3D3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(image, spectrum)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D3ECD-CB3F-81CF-5D65-E5D84E66E9DD}"/>
              </a:ext>
            </a:extLst>
          </p:cNvPr>
          <p:cNvSpPr txBox="1"/>
          <p:nvPr/>
        </p:nvSpPr>
        <p:spPr>
          <a:xfrm>
            <a:off x="304800" y="386628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RADMC-3D</a:t>
            </a:r>
            <a:endParaRPr lang="en-US" sz="4400" b="1" dirty="0">
              <a:latin typeface="Lora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7486" y="596827"/>
            <a:ext cx="8180392" cy="3987941"/>
          </a:xfrm>
          <a:custGeom>
            <a:avLst/>
            <a:gdLst/>
            <a:ahLst/>
            <a:cxnLst/>
            <a:rect l="l" t="t" r="r" b="b"/>
            <a:pathLst>
              <a:path w="8180392" h="3987941">
                <a:moveTo>
                  <a:pt x="0" y="0"/>
                </a:moveTo>
                <a:lnTo>
                  <a:pt x="8180392" y="0"/>
                </a:lnTo>
                <a:lnTo>
                  <a:pt x="8180392" y="3987941"/>
                </a:lnTo>
                <a:lnTo>
                  <a:pt x="0" y="3987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82400" y="5485788"/>
            <a:ext cx="5562600" cy="3754290"/>
          </a:xfrm>
          <a:custGeom>
            <a:avLst/>
            <a:gdLst/>
            <a:ahLst/>
            <a:cxnLst/>
            <a:rect l="l" t="t" r="r" b="b"/>
            <a:pathLst>
              <a:path w="2921913" h="2304670">
                <a:moveTo>
                  <a:pt x="0" y="0"/>
                </a:moveTo>
                <a:lnTo>
                  <a:pt x="2921913" y="0"/>
                </a:lnTo>
                <a:lnTo>
                  <a:pt x="2921913" y="2304670"/>
                </a:lnTo>
                <a:lnTo>
                  <a:pt x="0" y="230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712022" y="1181100"/>
                <a:ext cx="9003014" cy="93877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598"/>
                  </a:lnSpc>
                </a:pPr>
                <a:endParaRPr dirty="0"/>
              </a:p>
              <a:p>
                <a:pPr algn="l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Atacama Large Millimeter/submillimeter Array (ALMA):</a:t>
                </a:r>
              </a:p>
              <a:p>
                <a:pPr marL="494896" lvl="1" indent="-247448" algn="l">
                  <a:lnSpc>
                    <a:spcPct val="150000"/>
                  </a:lnSpc>
                  <a:buFont typeface="Arial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Ground-based telescope array in Chile</a:t>
                </a:r>
              </a:p>
              <a:p>
                <a:pPr marL="494896" lvl="1" indent="-247448" algn="l">
                  <a:lnSpc>
                    <a:spcPct val="150000"/>
                  </a:lnSpc>
                  <a:buFont typeface="Arial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Designed to study the cold Universe at mm/sub-mm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ora"/>
                        <a:sym typeface="Lora"/>
                      </a:rPr>
                      <m:t>𝜆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  <a:p>
                <a:pPr marL="494896" lvl="1" indent="-247448" algn="l">
                  <a:lnSpc>
                    <a:spcPct val="150000"/>
                  </a:lnSpc>
                  <a:buFont typeface="Arial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Excels at resolving fine structures in protoplanetary disks</a:t>
                </a:r>
              </a:p>
              <a:p>
                <a:pPr marL="494896" lvl="1" indent="-247448" algn="l">
                  <a:lnSpc>
                    <a:spcPct val="150000"/>
                  </a:lnSpc>
                  <a:buFont typeface="Arial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In 2021, first confirmed CPD detection made around PDS 70c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Lora"/>
                    <a:sym typeface="Lora"/>
                  </a:rPr>
                  <a:t>(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Lora"/>
                    <a:sym typeface="Lora Italics"/>
                  </a:rPr>
                  <a:t>Benisty et al. 2018) </a:t>
                </a:r>
              </a:p>
              <a:p>
                <a:pPr algn="l">
                  <a:lnSpc>
                    <a:spcPct val="150000"/>
                  </a:lnSpc>
                </a:pPr>
                <a:endParaRPr lang="en-US" sz="2400" i="1" dirty="0">
                  <a:solidFill>
                    <a:srgbClr val="000000"/>
                  </a:solidFill>
                  <a:latin typeface="Lora Italics"/>
                  <a:ea typeface="Lora Italics"/>
                  <a:cs typeface="Lora Italics"/>
                  <a:sym typeface="Lora Italics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sz="2400" i="1" dirty="0">
                  <a:solidFill>
                    <a:srgbClr val="000000"/>
                  </a:solidFill>
                  <a:latin typeface="Lora Italics"/>
                  <a:ea typeface="Lora Italics"/>
                  <a:cs typeface="Lora Italics"/>
                  <a:sym typeface="Lora Italics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CASA</a:t>
                </a:r>
                <a:r>
                  <a:rPr lang="en-US" sz="2400" dirty="0">
                    <a:solidFill>
                      <a:srgbClr val="000000"/>
                    </a:solidFill>
                    <a:latin typeface="Lora" pitchFamily="2" charset="0"/>
                    <a:ea typeface="Open Sans"/>
                    <a:cs typeface="Open Sans"/>
                    <a:sym typeface="Open Sans"/>
                  </a:rPr>
                  <a:t> (Common </a:t>
                </a:r>
                <a:r>
                  <a:rPr lang="en-US" sz="2400" dirty="0">
                    <a:solidFill>
                      <a:srgbClr val="000000"/>
                    </a:solidFill>
                    <a:latin typeface="Lora"/>
                    <a:sym typeface="Open Sans"/>
                  </a:rPr>
                  <a:t>Astronomy Software Applications</a:t>
                </a:r>
                <a:r>
                  <a:rPr lang="en-US" sz="2400" dirty="0">
                    <a:solidFill>
                      <a:srgbClr val="000000"/>
                    </a:solidFill>
                    <a:latin typeface="Lora"/>
                    <a:sym typeface="Open Sans Bold"/>
                  </a:rPr>
                  <a:t>) </a:t>
                </a:r>
                <a:r>
                  <a:rPr lang="en-US" sz="2400" dirty="0">
                    <a:solidFill>
                      <a:srgbClr val="000000"/>
                    </a:solidFill>
                    <a:latin typeface="Lora"/>
                    <a:sym typeface="Lora"/>
                  </a:rPr>
                  <a:t>Tools </a:t>
                </a:r>
                <a:r>
                  <a:rPr lang="en-US" sz="2400" dirty="0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Used:</a:t>
                </a:r>
              </a:p>
              <a:p>
                <a:pPr marL="494896" lvl="1" indent="-247448" algn="l">
                  <a:lnSpc>
                    <a:spcPct val="150000"/>
                  </a:lnSpc>
                  <a:buFont typeface="Arial"/>
                  <a:buChar char="•"/>
                </a:pPr>
                <a:r>
                  <a:rPr lang="en-US" sz="2400" dirty="0" err="1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simobserve</a:t>
                </a:r>
                <a:r>
                  <a:rPr lang="en-US" sz="2400" dirty="0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: Simulates ALMA observations from model images</a:t>
                </a:r>
              </a:p>
              <a:p>
                <a:pPr marL="494896" lvl="1" indent="-247448" algn="l">
                  <a:lnSpc>
                    <a:spcPct val="150000"/>
                  </a:lnSpc>
                  <a:buFont typeface="Arial"/>
                  <a:buChar char="•"/>
                </a:pPr>
                <a:r>
                  <a:rPr lang="en-US" sz="2400" dirty="0" err="1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simanalyze</a:t>
                </a:r>
                <a:r>
                  <a:rPr lang="en-US" sz="2400" dirty="0">
                    <a:solidFill>
                      <a:srgbClr val="000000"/>
                    </a:solidFill>
                    <a:latin typeface="Lora"/>
                    <a:ea typeface="Lora"/>
                    <a:cs typeface="Lora"/>
                    <a:sym typeface="Lora"/>
                  </a:rPr>
                  <a:t>: Processes and images the simulated data</a:t>
                </a:r>
              </a:p>
              <a:p>
                <a:pPr algn="l">
                  <a:lnSpc>
                    <a:spcPct val="150000"/>
                  </a:lnSpc>
                </a:pPr>
                <a:endParaRPr lang="en-US" sz="2292" dirty="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  <a:p>
                <a:pPr algn="l">
                  <a:lnSpc>
                    <a:spcPts val="3598"/>
                  </a:lnSpc>
                </a:pPr>
                <a:endParaRPr lang="en-US" sz="2292" dirty="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  <a:p>
                <a:pPr algn="ctr">
                  <a:lnSpc>
                    <a:spcPts val="5398"/>
                  </a:lnSpc>
                  <a:spcBef>
                    <a:spcPct val="0"/>
                  </a:spcBef>
                </a:pPr>
                <a:endParaRPr lang="en-US" sz="2292" dirty="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  <a:p>
                <a:pPr algn="ctr">
                  <a:lnSpc>
                    <a:spcPts val="5398"/>
                  </a:lnSpc>
                  <a:spcBef>
                    <a:spcPct val="0"/>
                  </a:spcBef>
                </a:pPr>
                <a:endParaRPr lang="en-US" sz="2292" dirty="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22" y="1181100"/>
                <a:ext cx="9003014" cy="9387763"/>
              </a:xfrm>
              <a:prstGeom prst="rect">
                <a:avLst/>
              </a:prstGeom>
              <a:blipFill>
                <a:blip r:embed="rId4"/>
                <a:stretch>
                  <a:fillRect l="-2099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6"/>
          <p:cNvSpPr txBox="1"/>
          <p:nvPr/>
        </p:nvSpPr>
        <p:spPr>
          <a:xfrm>
            <a:off x="16103498" y="4076700"/>
            <a:ext cx="2827883" cy="1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C. PADILLA/ALMA (ESO/NAOJ/NRAO)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7747" y="9695669"/>
            <a:ext cx="355625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i="1">
                <a:solidFill>
                  <a:srgbClr val="E8E8E8"/>
                </a:solidFill>
                <a:latin typeface="Lora Italics"/>
                <a:ea typeface="Lora Italics"/>
                <a:cs typeface="Lora Italics"/>
                <a:sym typeface="Lora Italics"/>
              </a:rPr>
              <a:t>Radio Telescope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45165" y="9533743"/>
            <a:ext cx="8542422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i="1" dirty="0">
                <a:solidFill>
                  <a:schemeClr val="accent1"/>
                </a:solidFill>
                <a:latin typeface="Lora Italics"/>
                <a:ea typeface="Lora Italics"/>
                <a:cs typeface="Lora Italics"/>
                <a:sym typeface="Lora Italics"/>
              </a:rPr>
              <a:t>Interferometric signals are sampled in the (u, v) plane and Fourier transformed to reconstruct the sky brightness distribution.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3B870-9760-61A1-9D24-AC26ACC5B738}"/>
              </a:ext>
            </a:extLst>
          </p:cNvPr>
          <p:cNvSpPr txBox="1"/>
          <p:nvPr/>
        </p:nvSpPr>
        <p:spPr>
          <a:xfrm>
            <a:off x="304800" y="386628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The ALMA Telescope and CASA</a:t>
            </a:r>
            <a:endParaRPr lang="en-US" sz="4400" b="1" dirty="0">
              <a:latin typeface="Lora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60392" y="1028700"/>
            <a:ext cx="15367217" cy="0"/>
          </a:xfrm>
          <a:prstGeom prst="line">
            <a:avLst/>
          </a:prstGeom>
          <a:ln w="28575" cap="rnd">
            <a:solidFill>
              <a:srgbClr val="E8E8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22544" y="1714500"/>
            <a:ext cx="7162796" cy="7178530"/>
          </a:xfrm>
          <a:custGeom>
            <a:avLst/>
            <a:gdLst/>
            <a:ahLst/>
            <a:cxnLst/>
            <a:rect l="l" t="t" r="r" b="b"/>
            <a:pathLst>
              <a:path w="5591221" h="4466437">
                <a:moveTo>
                  <a:pt x="0" y="0"/>
                </a:moveTo>
                <a:lnTo>
                  <a:pt x="5591221" y="0"/>
                </a:lnTo>
                <a:lnTo>
                  <a:pt x="5591221" y="4466437"/>
                </a:lnTo>
                <a:lnTo>
                  <a:pt x="0" y="4466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6804920" y="3346003"/>
            <a:ext cx="0" cy="5315281"/>
          </a:xfrm>
          <a:prstGeom prst="line">
            <a:avLst/>
          </a:prstGeom>
          <a:ln w="28575" cap="rnd">
            <a:solidFill>
              <a:srgbClr val="E8E8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266937" y="5956233"/>
            <a:ext cx="3269607" cy="3647616"/>
          </a:xfrm>
          <a:custGeom>
            <a:avLst/>
            <a:gdLst/>
            <a:ahLst/>
            <a:cxnLst/>
            <a:rect l="l" t="t" r="r" b="b"/>
            <a:pathLst>
              <a:path w="3618153" h="5577291">
                <a:moveTo>
                  <a:pt x="0" y="0"/>
                </a:moveTo>
                <a:lnTo>
                  <a:pt x="3618153" y="0"/>
                </a:lnTo>
                <a:lnTo>
                  <a:pt x="3618153" y="5577291"/>
                </a:lnTo>
                <a:lnTo>
                  <a:pt x="0" y="5577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408" b="-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E0E5A-0D18-5164-A20D-9AA47BD70DB7}"/>
              </a:ext>
            </a:extLst>
          </p:cNvPr>
          <p:cNvSpPr txBox="1"/>
          <p:nvPr/>
        </p:nvSpPr>
        <p:spPr>
          <a:xfrm>
            <a:off x="672589" y="1187441"/>
            <a:ext cx="5499611" cy="4462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Lora" pitchFamily="2" charset="0"/>
              </a:rPr>
              <a:t>Convert CPD intensity from Jy/pixel to Jy/beam (ALMA resolution)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Lora" pitchFamily="2" charset="0"/>
              </a:rPr>
              <a:t>Use ALMA longest baseline (16.2 km) for maximum angular resolution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Lora" pitchFamily="2" charset="0"/>
              </a:rPr>
              <a:t>Estimate total integration time for 5σ detection of CPD signal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EFE02A3-F43E-9627-9305-5FE7C761FD58}"/>
              </a:ext>
            </a:extLst>
          </p:cNvPr>
          <p:cNvSpPr/>
          <p:nvPr/>
        </p:nvSpPr>
        <p:spPr>
          <a:xfrm>
            <a:off x="381000" y="6821334"/>
            <a:ext cx="3429000" cy="1226315"/>
          </a:xfrm>
          <a:custGeom>
            <a:avLst/>
            <a:gdLst/>
            <a:ahLst/>
            <a:cxnLst/>
            <a:rect l="l" t="t" r="r" b="b"/>
            <a:pathLst>
              <a:path w="3618153" h="5577291">
                <a:moveTo>
                  <a:pt x="0" y="0"/>
                </a:moveTo>
                <a:lnTo>
                  <a:pt x="3618153" y="0"/>
                </a:lnTo>
                <a:lnTo>
                  <a:pt x="3618153" y="5577291"/>
                </a:lnTo>
                <a:lnTo>
                  <a:pt x="0" y="5577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35" r="-5045" b="-463694"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AF6822-0F05-A034-3AF6-84DD56A4D447}"/>
              </a:ext>
            </a:extLst>
          </p:cNvPr>
          <p:cNvCxnSpPr/>
          <p:nvPr/>
        </p:nvCxnSpPr>
        <p:spPr>
          <a:xfrm>
            <a:off x="8458200" y="581564"/>
            <a:ext cx="0" cy="875293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E221B4-4752-AC29-BF85-D97EE42DBB60}"/>
              </a:ext>
            </a:extLst>
          </p:cNvPr>
          <p:cNvSpPr txBox="1"/>
          <p:nvPr/>
        </p:nvSpPr>
        <p:spPr>
          <a:xfrm>
            <a:off x="304800" y="386628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Observational Planning</a:t>
            </a:r>
            <a:endParaRPr lang="en-US" sz="4400" b="1" dirty="0">
              <a:latin typeface="Lora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439400" y="2614296"/>
            <a:ext cx="6991809" cy="699180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674136" y="2614296"/>
            <a:ext cx="8309210" cy="6644004"/>
          </a:xfrm>
          <a:custGeom>
            <a:avLst/>
            <a:gdLst/>
            <a:ahLst/>
            <a:cxnLst/>
            <a:rect l="l" t="t" r="r" b="b"/>
            <a:pathLst>
              <a:path w="8309210" h="6644004">
                <a:moveTo>
                  <a:pt x="0" y="0"/>
                </a:moveTo>
                <a:lnTo>
                  <a:pt x="8309210" y="0"/>
                </a:lnTo>
                <a:lnTo>
                  <a:pt x="8309210" y="6644004"/>
                </a:lnTo>
                <a:lnTo>
                  <a:pt x="0" y="6644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19513" y="5755525"/>
            <a:ext cx="536568" cy="498520"/>
          </a:xfrm>
          <a:custGeom>
            <a:avLst/>
            <a:gdLst/>
            <a:ahLst/>
            <a:cxnLst/>
            <a:rect l="l" t="t" r="r" b="b"/>
            <a:pathLst>
              <a:path w="536568" h="498520">
                <a:moveTo>
                  <a:pt x="0" y="0"/>
                </a:moveTo>
                <a:lnTo>
                  <a:pt x="536568" y="0"/>
                </a:lnTo>
                <a:lnTo>
                  <a:pt x="536568" y="498520"/>
                </a:lnTo>
                <a:lnTo>
                  <a:pt x="0" y="498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113890">
            <a:off x="10886436" y="6978122"/>
            <a:ext cx="2823992" cy="918605"/>
          </a:xfrm>
          <a:custGeom>
            <a:avLst/>
            <a:gdLst/>
            <a:ahLst/>
            <a:cxnLst/>
            <a:rect l="l" t="t" r="r" b="b"/>
            <a:pathLst>
              <a:path w="2823992" h="918605">
                <a:moveTo>
                  <a:pt x="0" y="0"/>
                </a:moveTo>
                <a:lnTo>
                  <a:pt x="2823992" y="0"/>
                </a:lnTo>
                <a:lnTo>
                  <a:pt x="2823992" y="918605"/>
                </a:lnTo>
                <a:lnTo>
                  <a:pt x="0" y="918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962891" y="1849435"/>
            <a:ext cx="4154605" cy="649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3D3D3D"/>
                </a:solidFill>
                <a:latin typeface="Lora Bold"/>
                <a:ea typeface="Lora Bold"/>
                <a:cs typeface="Lora Bold"/>
                <a:sym typeface="Lora Bold"/>
              </a:rPr>
              <a:t>Mass-weighted average dust temperature of 45.75 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57766" y="2044583"/>
            <a:ext cx="5315198" cy="374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1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D3D3D"/>
                </a:solidFill>
                <a:latin typeface="Lora Bold"/>
                <a:ea typeface="Lora Bold"/>
                <a:cs typeface="Lora Bold"/>
                <a:sym typeface="Lora Bold"/>
              </a:rPr>
              <a:t>Brighter emission at higher frequency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34484" y="8933130"/>
            <a:ext cx="3998497" cy="44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8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tx2"/>
                </a:solidFill>
                <a:latin typeface="Lora Bold"/>
                <a:ea typeface="Lora Bold"/>
                <a:cs typeface="Lora Bold"/>
                <a:sym typeface="Lora Bold"/>
              </a:rPr>
              <a:t>Circum-planetary Disk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33733" y="5294143"/>
            <a:ext cx="763265" cy="38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Star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13601551" y="5681985"/>
            <a:ext cx="28870" cy="33751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H="1">
            <a:off x="12803632" y="5398261"/>
            <a:ext cx="0" cy="56595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046692" y="4983247"/>
            <a:ext cx="1745508" cy="38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Protoplanet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28647-83C1-DB99-4A8D-7D561B23AF04}"/>
              </a:ext>
            </a:extLst>
          </p:cNvPr>
          <p:cNvSpPr txBox="1"/>
          <p:nvPr/>
        </p:nvSpPr>
        <p:spPr>
          <a:xfrm>
            <a:off x="304800" y="386628"/>
            <a:ext cx="15028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Thermal Structure and Radiative Emission of the Model Disk</a:t>
            </a:r>
            <a:endParaRPr lang="en-US" sz="4400" b="1" dirty="0">
              <a:latin typeface="Lor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991600" y="2176229"/>
            <a:ext cx="7696200" cy="6548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u="sng" dirty="0">
                <a:solidFill>
                  <a:srgbClr val="3D3D3D"/>
                </a:solidFill>
                <a:latin typeface="Lora" pitchFamily="2" charset="0"/>
                <a:ea typeface="Lora Bold"/>
                <a:cs typeface="Lora Bold"/>
                <a:sym typeface="Lora Bold"/>
              </a:rPr>
              <a:t>Green Contours: 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3D3D3D"/>
                </a:solidFill>
                <a:latin typeface="Lora" pitchFamily="2" charset="0"/>
                <a:ea typeface="Lora Bold"/>
                <a:cs typeface="Lora Bold"/>
                <a:sym typeface="Lora Bold"/>
              </a:rPr>
              <a:t>Represent 3σ / 5σ levels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3D3D3D"/>
              </a:solidFill>
              <a:latin typeface="Lora" pitchFamily="2" charset="0"/>
              <a:ea typeface="Lora Bold"/>
              <a:cs typeface="Lora Bold"/>
              <a:sym typeface="Lora Bold"/>
            </a:endParaRPr>
          </a:p>
          <a:p>
            <a:pPr algn="l">
              <a:lnSpc>
                <a:spcPct val="150000"/>
              </a:lnSpc>
            </a:pPr>
            <a:r>
              <a:rPr lang="en-US" sz="2400" u="sng" dirty="0">
                <a:solidFill>
                  <a:srgbClr val="3D3D3D"/>
                </a:solidFill>
                <a:latin typeface="Lora" pitchFamily="2" charset="0"/>
                <a:ea typeface="Lora Bold"/>
                <a:cs typeface="Lora Bold"/>
                <a:sym typeface="Lora Bold"/>
              </a:rPr>
              <a:t>Lower Frequency Bands: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3D3D3D"/>
                </a:solidFill>
                <a:latin typeface="Lora" pitchFamily="2" charset="0"/>
                <a:ea typeface="Lora Bold"/>
                <a:cs typeface="Lora Bold"/>
                <a:sym typeface="Lora Bold"/>
              </a:rPr>
              <a:t>CPD unresolved, smooth shape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3D3D3D"/>
                </a:solidFill>
                <a:latin typeface="Lora" pitchFamily="2" charset="0"/>
                <a:ea typeface="Lora Bold"/>
                <a:cs typeface="Lora Bold"/>
                <a:sym typeface="Lora Bold"/>
              </a:rPr>
              <a:t>More background contamination from PPD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3D3D3D"/>
              </a:solidFill>
              <a:latin typeface="Lora" pitchFamily="2" charset="0"/>
              <a:ea typeface="Lora Bold"/>
              <a:cs typeface="Lora Bold"/>
              <a:sym typeface="Lora Bold"/>
            </a:endParaRPr>
          </a:p>
          <a:p>
            <a:pPr algn="l">
              <a:lnSpc>
                <a:spcPct val="150000"/>
              </a:lnSpc>
            </a:pPr>
            <a:r>
              <a:rPr lang="en-US" sz="2400" u="sng" dirty="0">
                <a:solidFill>
                  <a:srgbClr val="3D3D3D"/>
                </a:solidFill>
                <a:latin typeface="Lora" pitchFamily="2" charset="0"/>
                <a:ea typeface="Lora Bold"/>
                <a:cs typeface="Lora Bold"/>
                <a:sym typeface="Lora Bold"/>
              </a:rPr>
              <a:t>Higher Frequency Bands: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3D3D3D"/>
                </a:solidFill>
                <a:latin typeface="Lora" pitchFamily="2" charset="0"/>
                <a:ea typeface="Lora Bold"/>
                <a:cs typeface="Lora Bold"/>
                <a:sym typeface="Lora Bold"/>
              </a:rPr>
              <a:t>Stronger CPD emission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3D3D3D"/>
                </a:solidFill>
                <a:latin typeface="Lora" pitchFamily="2" charset="0"/>
                <a:ea typeface="Lora Bold"/>
                <a:cs typeface="Lora Bold"/>
                <a:sym typeface="Lora Bold"/>
              </a:rPr>
              <a:t>Higher atmospheric noise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3D3D3D"/>
                </a:solidFill>
                <a:latin typeface="Lora" pitchFamily="2" charset="0"/>
                <a:ea typeface="Lora Bold"/>
                <a:cs typeface="Lora Bold"/>
                <a:sym typeface="Lora Bold"/>
              </a:rPr>
              <a:t>Irregular CPD contours, less shape confidence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endParaRPr lang="en-US" sz="2400" b="1" dirty="0">
              <a:solidFill>
                <a:srgbClr val="3D3D3D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pic>
        <p:nvPicPr>
          <p:cNvPr id="8" name="Picture 7" descr="A collage of images of a galaxy&#10;&#10;AI-generated content may be incorrect.">
            <a:extLst>
              <a:ext uri="{FF2B5EF4-FFF2-40B4-BE49-F238E27FC236}">
                <a16:creationId xmlns:a16="http://schemas.microsoft.com/office/drawing/2014/main" id="{256C5FBD-C0F4-B2FB-680E-55EA3083A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6" y="1409700"/>
            <a:ext cx="8337847" cy="833784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94A3459-E676-20F5-8F7C-16C2298AB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0" y="539453"/>
            <a:ext cx="3381424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326376D-0BC4-5AA7-56A5-90E80E84F38D}"/>
              </a:ext>
            </a:extLst>
          </p:cNvPr>
          <p:cNvCxnSpPr>
            <a:cxnSpLocks/>
          </p:cNvCxnSpPr>
          <p:nvPr/>
        </p:nvCxnSpPr>
        <p:spPr>
          <a:xfrm flipV="1">
            <a:off x="14292847" y="4000500"/>
            <a:ext cx="3080753" cy="772879"/>
          </a:xfrm>
          <a:prstGeom prst="bentConnector3">
            <a:avLst>
              <a:gd name="adj1" fmla="val 99864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69F4FC-1015-9975-F426-3DFACDBDEAD6}"/>
              </a:ext>
            </a:extLst>
          </p:cNvPr>
          <p:cNvSpPr txBox="1"/>
          <p:nvPr/>
        </p:nvSpPr>
        <p:spPr>
          <a:xfrm>
            <a:off x="304800" y="386628"/>
            <a:ext cx="1424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Lora" pitchFamily="2" charset="0"/>
              </a:rPr>
              <a:t>Impact of Observational Parameters on CPD Detectability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F24CD28-81D0-4ABB-8BA5-C8EEF821DE91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2915</TotalTime>
  <Words>1766</Words>
  <Application>Microsoft Office PowerPoint</Application>
  <PresentationFormat>Custom</PresentationFormat>
  <Paragraphs>192</Paragraphs>
  <Slides>15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Open Sans</vt:lpstr>
      <vt:lpstr>Lora Bold</vt:lpstr>
      <vt:lpstr>Open Sans Bold</vt:lpstr>
      <vt:lpstr>Calibri</vt:lpstr>
      <vt:lpstr>Aptos</vt:lpstr>
      <vt:lpstr>Lora</vt:lpstr>
      <vt:lpstr>Lora Italics</vt:lpstr>
      <vt:lpstr>Cambria Math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Observability of Circum-Planetary Disks</dc:title>
  <cp:lastModifiedBy>Vanessa Ng</cp:lastModifiedBy>
  <cp:revision>22</cp:revision>
  <dcterms:created xsi:type="dcterms:W3CDTF">2006-08-16T00:00:00Z</dcterms:created>
  <dcterms:modified xsi:type="dcterms:W3CDTF">2025-06-04T11:19:19Z</dcterms:modified>
  <dc:identifier>DAGo7gjswrI</dc:identifier>
</cp:coreProperties>
</file>